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0"/>
  </p:notesMasterIdLst>
  <p:sldIdLst>
    <p:sldId id="259" r:id="rId2"/>
    <p:sldId id="276" r:id="rId3"/>
    <p:sldId id="294" r:id="rId4"/>
    <p:sldId id="295" r:id="rId5"/>
    <p:sldId id="296" r:id="rId6"/>
    <p:sldId id="308" r:id="rId7"/>
    <p:sldId id="309" r:id="rId8"/>
    <p:sldId id="310" r:id="rId9"/>
    <p:sldId id="311" r:id="rId10"/>
    <p:sldId id="303" r:id="rId11"/>
    <p:sldId id="314" r:id="rId12"/>
    <p:sldId id="305" r:id="rId13"/>
    <p:sldId id="320" r:id="rId14"/>
    <p:sldId id="321" r:id="rId15"/>
    <p:sldId id="330" r:id="rId16"/>
    <p:sldId id="332" r:id="rId17"/>
    <p:sldId id="331" r:id="rId18"/>
    <p:sldId id="333" r:id="rId19"/>
    <p:sldId id="335" r:id="rId20"/>
    <p:sldId id="313" r:id="rId21"/>
    <p:sldId id="317" r:id="rId22"/>
    <p:sldId id="315" r:id="rId23"/>
    <p:sldId id="316" r:id="rId24"/>
    <p:sldId id="299" r:id="rId25"/>
    <p:sldId id="322" r:id="rId26"/>
    <p:sldId id="323" r:id="rId27"/>
    <p:sldId id="324" r:id="rId28"/>
    <p:sldId id="302" r:id="rId2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4CACF8D-AF12-403D-B337-5274D680CCEE}" v="6" dt="2025-05-18T15:07:18.83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088" autoAdjust="0"/>
    <p:restoredTop sz="94660"/>
  </p:normalViewPr>
  <p:slideViewPr>
    <p:cSldViewPr snapToGrid="0" showGuides="1">
      <p:cViewPr varScale="1">
        <p:scale>
          <a:sx n="92" d="100"/>
          <a:sy n="92" d="100"/>
        </p:scale>
        <p:origin x="960" y="6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microsoft.com/office/2016/11/relationships/changesInfo" Target="changesInfos/changesInfo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ushjj ." userId="e1fbab34244a31b3" providerId="LiveId" clId="{34CACF8D-AF12-403D-B337-5274D680CCEE}"/>
    <pc:docChg chg="custSel addSld delSld modSld">
      <pc:chgData name="mushjj ." userId="e1fbab34244a31b3" providerId="LiveId" clId="{34CACF8D-AF12-403D-B337-5274D680CCEE}" dt="2025-05-18T15:07:44.842" v="18" actId="478"/>
      <pc:docMkLst>
        <pc:docMk/>
      </pc:docMkLst>
      <pc:sldChg chg="delSp del mod delAnim">
        <pc:chgData name="mushjj ." userId="e1fbab34244a31b3" providerId="LiveId" clId="{34CACF8D-AF12-403D-B337-5274D680CCEE}" dt="2025-05-18T15:06:58.192" v="6" actId="47"/>
        <pc:sldMkLst>
          <pc:docMk/>
          <pc:sldMk cId="5494274" sldId="256"/>
        </pc:sldMkLst>
        <pc:picChg chg="del">
          <ac:chgData name="mushjj ." userId="e1fbab34244a31b3" providerId="LiveId" clId="{34CACF8D-AF12-403D-B337-5274D680CCEE}" dt="2025-05-18T15:06:50.125" v="4" actId="21"/>
          <ac:picMkLst>
            <pc:docMk/>
            <pc:sldMk cId="5494274" sldId="256"/>
            <ac:picMk id="9" creationId="{28ADB5F7-F607-74DA-5517-0401DF035AF9}"/>
          </ac:picMkLst>
        </pc:picChg>
      </pc:sldChg>
      <pc:sldChg chg="delSp del mod delAnim">
        <pc:chgData name="mushjj ." userId="e1fbab34244a31b3" providerId="LiveId" clId="{34CACF8D-AF12-403D-B337-5274D680CCEE}" dt="2025-05-18T15:07:02.200" v="8" actId="47"/>
        <pc:sldMkLst>
          <pc:docMk/>
          <pc:sldMk cId="3257354373" sldId="257"/>
        </pc:sldMkLst>
        <pc:picChg chg="del">
          <ac:chgData name="mushjj ." userId="e1fbab34244a31b3" providerId="LiveId" clId="{34CACF8D-AF12-403D-B337-5274D680CCEE}" dt="2025-05-18T15:07:00.908" v="7" actId="21"/>
          <ac:picMkLst>
            <pc:docMk/>
            <pc:sldMk cId="3257354373" sldId="257"/>
            <ac:picMk id="18" creationId="{0B793C8C-C853-6C49-9631-4CBFD21B4B9C}"/>
          </ac:picMkLst>
        </pc:picChg>
      </pc:sldChg>
      <pc:sldChg chg="delSp del mod delAnim">
        <pc:chgData name="mushjj ." userId="e1fbab34244a31b3" providerId="LiveId" clId="{34CACF8D-AF12-403D-B337-5274D680CCEE}" dt="2025-05-18T15:07:09.844" v="11" actId="47"/>
        <pc:sldMkLst>
          <pc:docMk/>
          <pc:sldMk cId="3039103866" sldId="258"/>
        </pc:sldMkLst>
        <pc:picChg chg="del">
          <ac:chgData name="mushjj ." userId="e1fbab34244a31b3" providerId="LiveId" clId="{34CACF8D-AF12-403D-B337-5274D680CCEE}" dt="2025-05-18T15:07:08.443" v="10" actId="21"/>
          <ac:picMkLst>
            <pc:docMk/>
            <pc:sldMk cId="3039103866" sldId="258"/>
            <ac:picMk id="10" creationId="{F13AC28D-1874-38DF-FB83-48CDB5B623BF}"/>
          </ac:picMkLst>
        </pc:picChg>
      </pc:sldChg>
      <pc:sldChg chg="del">
        <pc:chgData name="mushjj ." userId="e1fbab34244a31b3" providerId="LiveId" clId="{34CACF8D-AF12-403D-B337-5274D680CCEE}" dt="2025-05-18T15:07:30.135" v="16" actId="47"/>
        <pc:sldMkLst>
          <pc:docMk/>
          <pc:sldMk cId="682379056" sldId="279"/>
        </pc:sldMkLst>
      </pc:sldChg>
      <pc:sldChg chg="del">
        <pc:chgData name="mushjj ." userId="e1fbab34244a31b3" providerId="LiveId" clId="{34CACF8D-AF12-403D-B337-5274D680CCEE}" dt="2025-05-18T15:07:30.135" v="16" actId="47"/>
        <pc:sldMkLst>
          <pc:docMk/>
          <pc:sldMk cId="40236478" sldId="280"/>
        </pc:sldMkLst>
      </pc:sldChg>
      <pc:sldChg chg="del">
        <pc:chgData name="mushjj ." userId="e1fbab34244a31b3" providerId="LiveId" clId="{34CACF8D-AF12-403D-B337-5274D680CCEE}" dt="2025-05-18T15:07:30.135" v="16" actId="47"/>
        <pc:sldMkLst>
          <pc:docMk/>
          <pc:sldMk cId="3494353399" sldId="281"/>
        </pc:sldMkLst>
      </pc:sldChg>
      <pc:sldChg chg="del">
        <pc:chgData name="mushjj ." userId="e1fbab34244a31b3" providerId="LiveId" clId="{34CACF8D-AF12-403D-B337-5274D680CCEE}" dt="2025-05-18T15:07:30.135" v="16" actId="47"/>
        <pc:sldMkLst>
          <pc:docMk/>
          <pc:sldMk cId="3293503922" sldId="282"/>
        </pc:sldMkLst>
      </pc:sldChg>
      <pc:sldChg chg="del">
        <pc:chgData name="mushjj ." userId="e1fbab34244a31b3" providerId="LiveId" clId="{34CACF8D-AF12-403D-B337-5274D680CCEE}" dt="2025-05-18T15:07:30.135" v="16" actId="47"/>
        <pc:sldMkLst>
          <pc:docMk/>
          <pc:sldMk cId="11376428" sldId="283"/>
        </pc:sldMkLst>
      </pc:sldChg>
      <pc:sldChg chg="del">
        <pc:chgData name="mushjj ." userId="e1fbab34244a31b3" providerId="LiveId" clId="{34CACF8D-AF12-403D-B337-5274D680CCEE}" dt="2025-05-18T15:07:30.135" v="16" actId="47"/>
        <pc:sldMkLst>
          <pc:docMk/>
          <pc:sldMk cId="4084921394" sldId="284"/>
        </pc:sldMkLst>
      </pc:sldChg>
      <pc:sldChg chg="del">
        <pc:chgData name="mushjj ." userId="e1fbab34244a31b3" providerId="LiveId" clId="{34CACF8D-AF12-403D-B337-5274D680CCEE}" dt="2025-05-18T15:07:30.135" v="16" actId="47"/>
        <pc:sldMkLst>
          <pc:docMk/>
          <pc:sldMk cId="2168027486" sldId="285"/>
        </pc:sldMkLst>
      </pc:sldChg>
      <pc:sldChg chg="del">
        <pc:chgData name="mushjj ." userId="e1fbab34244a31b3" providerId="LiveId" clId="{34CACF8D-AF12-403D-B337-5274D680CCEE}" dt="2025-05-18T15:07:30.135" v="16" actId="47"/>
        <pc:sldMkLst>
          <pc:docMk/>
          <pc:sldMk cId="2035967174" sldId="286"/>
        </pc:sldMkLst>
      </pc:sldChg>
      <pc:sldChg chg="del">
        <pc:chgData name="mushjj ." userId="e1fbab34244a31b3" providerId="LiveId" clId="{34CACF8D-AF12-403D-B337-5274D680CCEE}" dt="2025-05-18T15:07:30.135" v="16" actId="47"/>
        <pc:sldMkLst>
          <pc:docMk/>
          <pc:sldMk cId="1595728881" sldId="287"/>
        </pc:sldMkLst>
      </pc:sldChg>
      <pc:sldChg chg="del">
        <pc:chgData name="mushjj ." userId="e1fbab34244a31b3" providerId="LiveId" clId="{34CACF8D-AF12-403D-B337-5274D680CCEE}" dt="2025-05-18T15:07:30.135" v="16" actId="47"/>
        <pc:sldMkLst>
          <pc:docMk/>
          <pc:sldMk cId="3020077406" sldId="288"/>
        </pc:sldMkLst>
      </pc:sldChg>
      <pc:sldChg chg="del">
        <pc:chgData name="mushjj ." userId="e1fbab34244a31b3" providerId="LiveId" clId="{34CACF8D-AF12-403D-B337-5274D680CCEE}" dt="2025-05-18T15:07:30.135" v="16" actId="47"/>
        <pc:sldMkLst>
          <pc:docMk/>
          <pc:sldMk cId="1141448626" sldId="289"/>
        </pc:sldMkLst>
      </pc:sldChg>
      <pc:sldChg chg="del">
        <pc:chgData name="mushjj ." userId="e1fbab34244a31b3" providerId="LiveId" clId="{34CACF8D-AF12-403D-B337-5274D680CCEE}" dt="2025-05-18T15:07:30.135" v="16" actId="47"/>
        <pc:sldMkLst>
          <pc:docMk/>
          <pc:sldMk cId="1255136785" sldId="290"/>
        </pc:sldMkLst>
      </pc:sldChg>
      <pc:sldChg chg="del">
        <pc:chgData name="mushjj ." userId="e1fbab34244a31b3" providerId="LiveId" clId="{34CACF8D-AF12-403D-B337-5274D680CCEE}" dt="2025-05-18T15:07:30.135" v="16" actId="47"/>
        <pc:sldMkLst>
          <pc:docMk/>
          <pc:sldMk cId="991121981" sldId="291"/>
        </pc:sldMkLst>
      </pc:sldChg>
      <pc:sldChg chg="del">
        <pc:chgData name="mushjj ." userId="e1fbab34244a31b3" providerId="LiveId" clId="{34CACF8D-AF12-403D-B337-5274D680CCEE}" dt="2025-05-18T15:07:30.135" v="16" actId="47"/>
        <pc:sldMkLst>
          <pc:docMk/>
          <pc:sldMk cId="1297489160" sldId="292"/>
        </pc:sldMkLst>
      </pc:sldChg>
      <pc:sldChg chg="del">
        <pc:chgData name="mushjj ." userId="e1fbab34244a31b3" providerId="LiveId" clId="{34CACF8D-AF12-403D-B337-5274D680CCEE}" dt="2025-05-18T15:07:33.567" v="17" actId="47"/>
        <pc:sldMkLst>
          <pc:docMk/>
          <pc:sldMk cId="622104432" sldId="300"/>
        </pc:sldMkLst>
      </pc:sldChg>
      <pc:sldChg chg="delSp mod">
        <pc:chgData name="mushjj ." userId="e1fbab34244a31b3" providerId="LiveId" clId="{34CACF8D-AF12-403D-B337-5274D680CCEE}" dt="2025-05-18T15:07:44.842" v="18" actId="478"/>
        <pc:sldMkLst>
          <pc:docMk/>
          <pc:sldMk cId="428930159" sldId="302"/>
        </pc:sldMkLst>
        <pc:spChg chg="del">
          <ac:chgData name="mushjj ." userId="e1fbab34244a31b3" providerId="LiveId" clId="{34CACF8D-AF12-403D-B337-5274D680CCEE}" dt="2025-05-18T15:07:44.842" v="18" actId="478"/>
          <ac:spMkLst>
            <pc:docMk/>
            <pc:sldMk cId="428930159" sldId="302"/>
            <ac:spMk id="4" creationId="{0F0680B8-3FCC-4673-8F19-CAEC6C40DCC2}"/>
          </ac:spMkLst>
        </pc:spChg>
      </pc:sldChg>
      <pc:sldChg chg="delSp del mod delAnim">
        <pc:chgData name="mushjj ." userId="e1fbab34244a31b3" providerId="LiveId" clId="{34CACF8D-AF12-403D-B337-5274D680CCEE}" dt="2025-05-18T15:06:48.127" v="3" actId="47"/>
        <pc:sldMkLst>
          <pc:docMk/>
          <pc:sldMk cId="811626565" sldId="327"/>
        </pc:sldMkLst>
        <pc:picChg chg="del">
          <ac:chgData name="mushjj ." userId="e1fbab34244a31b3" providerId="LiveId" clId="{34CACF8D-AF12-403D-B337-5274D680CCEE}" dt="2025-05-18T15:06:42.016" v="1" actId="21"/>
          <ac:picMkLst>
            <pc:docMk/>
            <pc:sldMk cId="811626565" sldId="327"/>
            <ac:picMk id="17" creationId="{2AC38A60-3A2F-397A-6FA5-31EBEAF2594A}"/>
          </ac:picMkLst>
        </pc:picChg>
      </pc:sldChg>
      <pc:sldChg chg="delSp del mod delAnim">
        <pc:chgData name="mushjj ." userId="e1fbab34244a31b3" providerId="LiveId" clId="{34CACF8D-AF12-403D-B337-5274D680CCEE}" dt="2025-05-18T15:07:20.744" v="15" actId="47"/>
        <pc:sldMkLst>
          <pc:docMk/>
          <pc:sldMk cId="3921224769" sldId="328"/>
        </pc:sldMkLst>
        <pc:picChg chg="del">
          <ac:chgData name="mushjj ." userId="e1fbab34244a31b3" providerId="LiveId" clId="{34CACF8D-AF12-403D-B337-5274D680CCEE}" dt="2025-05-18T15:07:17.083" v="13" actId="21"/>
          <ac:picMkLst>
            <pc:docMk/>
            <pc:sldMk cId="3921224769" sldId="328"/>
            <ac:picMk id="8" creationId="{54D911EB-A826-46E6-5D31-7B26BB98B530}"/>
          </ac:picMkLst>
        </pc:picChg>
      </pc:sldChg>
      <pc:sldChg chg="addSp modSp add modAnim">
        <pc:chgData name="mushjj ." userId="e1fbab34244a31b3" providerId="LiveId" clId="{34CACF8D-AF12-403D-B337-5274D680CCEE}" dt="2025-05-18T15:06:45.323" v="2"/>
        <pc:sldMkLst>
          <pc:docMk/>
          <pc:sldMk cId="539555907" sldId="330"/>
        </pc:sldMkLst>
        <pc:picChg chg="add mod">
          <ac:chgData name="mushjj ." userId="e1fbab34244a31b3" providerId="LiveId" clId="{34CACF8D-AF12-403D-B337-5274D680CCEE}" dt="2025-05-18T15:06:45.323" v="2"/>
          <ac:picMkLst>
            <pc:docMk/>
            <pc:sldMk cId="539555907" sldId="330"/>
            <ac:picMk id="17" creationId="{2AC38A60-3A2F-397A-6FA5-31EBEAF2594A}"/>
          </ac:picMkLst>
        </pc:picChg>
      </pc:sldChg>
      <pc:sldChg chg="addSp modSp add modAnim">
        <pc:chgData name="mushjj ." userId="e1fbab34244a31b3" providerId="LiveId" clId="{34CACF8D-AF12-403D-B337-5274D680CCEE}" dt="2025-05-18T15:07:05.744" v="9"/>
        <pc:sldMkLst>
          <pc:docMk/>
          <pc:sldMk cId="2206096053" sldId="331"/>
        </pc:sldMkLst>
        <pc:picChg chg="add mod">
          <ac:chgData name="mushjj ." userId="e1fbab34244a31b3" providerId="LiveId" clId="{34CACF8D-AF12-403D-B337-5274D680CCEE}" dt="2025-05-18T15:07:05.744" v="9"/>
          <ac:picMkLst>
            <pc:docMk/>
            <pc:sldMk cId="2206096053" sldId="331"/>
            <ac:picMk id="18" creationId="{0B793C8C-C853-6C49-9631-4CBFD21B4B9C}"/>
          </ac:picMkLst>
        </pc:picChg>
      </pc:sldChg>
      <pc:sldChg chg="addSp modSp add modAnim">
        <pc:chgData name="mushjj ." userId="e1fbab34244a31b3" providerId="LiveId" clId="{34CACF8D-AF12-403D-B337-5274D680CCEE}" dt="2025-05-18T15:06:53.084" v="5"/>
        <pc:sldMkLst>
          <pc:docMk/>
          <pc:sldMk cId="2581921107" sldId="332"/>
        </pc:sldMkLst>
        <pc:picChg chg="add mod">
          <ac:chgData name="mushjj ." userId="e1fbab34244a31b3" providerId="LiveId" clId="{34CACF8D-AF12-403D-B337-5274D680CCEE}" dt="2025-05-18T15:06:53.084" v="5"/>
          <ac:picMkLst>
            <pc:docMk/>
            <pc:sldMk cId="2581921107" sldId="332"/>
            <ac:picMk id="9" creationId="{28ADB5F7-F607-74DA-5517-0401DF035AF9}"/>
          </ac:picMkLst>
        </pc:picChg>
      </pc:sldChg>
      <pc:sldChg chg="addSp modSp add modAnim">
        <pc:chgData name="mushjj ." userId="e1fbab34244a31b3" providerId="LiveId" clId="{34CACF8D-AF12-403D-B337-5274D680CCEE}" dt="2025-05-18T15:07:13.026" v="12"/>
        <pc:sldMkLst>
          <pc:docMk/>
          <pc:sldMk cId="239390897" sldId="333"/>
        </pc:sldMkLst>
        <pc:picChg chg="add mod">
          <ac:chgData name="mushjj ." userId="e1fbab34244a31b3" providerId="LiveId" clId="{34CACF8D-AF12-403D-B337-5274D680CCEE}" dt="2025-05-18T15:07:13.026" v="12"/>
          <ac:picMkLst>
            <pc:docMk/>
            <pc:sldMk cId="239390897" sldId="333"/>
            <ac:picMk id="10" creationId="{F13AC28D-1874-38DF-FB83-48CDB5B623BF}"/>
          </ac:picMkLst>
        </pc:picChg>
      </pc:sldChg>
      <pc:sldChg chg="addSp modSp add modAnim">
        <pc:chgData name="mushjj ." userId="e1fbab34244a31b3" providerId="LiveId" clId="{34CACF8D-AF12-403D-B337-5274D680CCEE}" dt="2025-05-18T15:07:18.834" v="14"/>
        <pc:sldMkLst>
          <pc:docMk/>
          <pc:sldMk cId="1524290100" sldId="335"/>
        </pc:sldMkLst>
        <pc:picChg chg="add mod">
          <ac:chgData name="mushjj ." userId="e1fbab34244a31b3" providerId="LiveId" clId="{34CACF8D-AF12-403D-B337-5274D680CCEE}" dt="2025-05-18T15:07:18.834" v="14"/>
          <ac:picMkLst>
            <pc:docMk/>
            <pc:sldMk cId="1524290100" sldId="335"/>
            <ac:picMk id="3" creationId="{54D911EB-A826-46E6-5D31-7B26BB98B530}"/>
          </ac:picMkLst>
        </pc:picChg>
      </pc:sldChg>
      <pc:sldMasterChg chg="delSldLayout">
        <pc:chgData name="mushjj ." userId="e1fbab34244a31b3" providerId="LiveId" clId="{34CACF8D-AF12-403D-B337-5274D680CCEE}" dt="2025-05-18T15:07:20.744" v="15" actId="47"/>
        <pc:sldMasterMkLst>
          <pc:docMk/>
          <pc:sldMasterMk cId="162390602" sldId="2147483648"/>
        </pc:sldMasterMkLst>
        <pc:sldLayoutChg chg="del">
          <pc:chgData name="mushjj ." userId="e1fbab34244a31b3" providerId="LiveId" clId="{34CACF8D-AF12-403D-B337-5274D680CCEE}" dt="2025-05-18T15:07:20.744" v="15" actId="47"/>
          <pc:sldLayoutMkLst>
            <pc:docMk/>
            <pc:sldMasterMk cId="162390602" sldId="2147483648"/>
            <pc:sldLayoutMk cId="2831265028" sldId="2147483660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CF5FD2-31F0-4C0B-95CA-811A8A4E6F51}" type="datetimeFigureOut">
              <a:rPr lang="ko-KR" altLang="en-US" smtClean="0"/>
              <a:t>2025-05-19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101942-F20C-4A08-95F5-2A6986C15C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6298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결과적으로 약 </a:t>
            </a:r>
            <a:r>
              <a:rPr lang="en-US" altLang="ko-KR"/>
              <a:t>78.03%</a:t>
            </a:r>
            <a:r>
              <a:rPr lang="ko-KR" altLang="en-US"/>
              <a:t>의 </a:t>
            </a:r>
            <a:r>
              <a:rPr lang="en-US" altLang="ko-KR"/>
              <a:t>mAP</a:t>
            </a:r>
            <a:r>
              <a:rPr lang="ko-KR" altLang="en-US"/>
              <a:t>를 얻을 수 있었다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101942-F20C-4A08-95F5-2A6986C15CBB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07851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2A44AF-604F-8589-B42E-70A0618CC5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8C013B9-E64F-D081-7B76-D5A165FC41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B8C8D99-3FF2-B40E-C6D4-EE97E205D7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결과적으로 약 </a:t>
            </a:r>
            <a:r>
              <a:rPr lang="en-US" altLang="ko-KR"/>
              <a:t>78.03%</a:t>
            </a:r>
            <a:r>
              <a:rPr lang="ko-KR" altLang="en-US"/>
              <a:t>의 </a:t>
            </a:r>
            <a:r>
              <a:rPr lang="en-US" altLang="ko-KR"/>
              <a:t>mAP</a:t>
            </a:r>
            <a:r>
              <a:rPr lang="ko-KR" altLang="en-US"/>
              <a:t>를 얻을 수 있었다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0552A3C-BF3E-C865-80BB-F585B8470D1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101942-F20C-4A08-95F5-2A6986C15CBB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59065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513ECC-B5A7-F80F-5CA0-181B50459D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DE6E7DE-9E0D-5748-2B65-53AB39E9FA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5B511F1-A0EF-37AF-045A-F5B2103D05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결과적으로 약 </a:t>
            </a:r>
            <a:r>
              <a:rPr lang="en-US" altLang="ko-KR"/>
              <a:t>78.03%</a:t>
            </a:r>
            <a:r>
              <a:rPr lang="ko-KR" altLang="en-US"/>
              <a:t>의 </a:t>
            </a:r>
            <a:r>
              <a:rPr lang="en-US" altLang="ko-KR"/>
              <a:t>mAP</a:t>
            </a:r>
            <a:r>
              <a:rPr lang="ko-KR" altLang="en-US"/>
              <a:t>를 얻을 수 있었다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4078ECA-9204-F99F-595B-65945D659FA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101942-F20C-4A08-95F5-2A6986C15CBB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23749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2D544C-9756-3E33-25EC-5B1FEA1215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86843BA-0B7E-947B-1FF4-6EBAACEFD99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20F9707-A242-F0E5-9F18-F0DF9F83BC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결과적으로 약 </a:t>
            </a:r>
            <a:r>
              <a:rPr lang="en-US" altLang="ko-KR"/>
              <a:t>78.03%</a:t>
            </a:r>
            <a:r>
              <a:rPr lang="ko-KR" altLang="en-US"/>
              <a:t>의 </a:t>
            </a:r>
            <a:r>
              <a:rPr lang="en-US" altLang="ko-KR"/>
              <a:t>mAP</a:t>
            </a:r>
            <a:r>
              <a:rPr lang="ko-KR" altLang="en-US"/>
              <a:t>를 얻을 수 있었다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A700ED4-D1FF-8A6D-1301-20C00F842A5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101942-F20C-4A08-95F5-2A6986C15CBB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65994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6B2471-229D-CC3F-D2D4-88A007E065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A853726-1199-696A-5998-DBE1628FA88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17BB571-2F67-8F2C-1540-EE192BFC64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결과적으로 약 </a:t>
            </a:r>
            <a:r>
              <a:rPr lang="en-US" altLang="ko-KR"/>
              <a:t>78.03%</a:t>
            </a:r>
            <a:r>
              <a:rPr lang="ko-KR" altLang="en-US"/>
              <a:t>의 </a:t>
            </a:r>
            <a:r>
              <a:rPr lang="en-US" altLang="ko-KR"/>
              <a:t>mAP</a:t>
            </a:r>
            <a:r>
              <a:rPr lang="ko-KR" altLang="en-US"/>
              <a:t>를 얻을 수 있었다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1425455-6208-DC6F-2409-05DBC2CE029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101942-F20C-4A08-95F5-2A6986C15CBB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14813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0199CF-F1BE-6938-4859-66AFE6F6F2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D50AEB5-E3E5-9E3F-8C74-B0CF59605FD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55421D4-44F7-FA22-FB95-84A51EC431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결과적으로 약 </a:t>
            </a:r>
            <a:r>
              <a:rPr lang="en-US" altLang="ko-KR"/>
              <a:t>78.03%</a:t>
            </a:r>
            <a:r>
              <a:rPr lang="ko-KR" altLang="en-US"/>
              <a:t>의 </a:t>
            </a:r>
            <a:r>
              <a:rPr lang="en-US" altLang="ko-KR"/>
              <a:t>mAP</a:t>
            </a:r>
            <a:r>
              <a:rPr lang="ko-KR" altLang="en-US"/>
              <a:t>를 얻을 수 있었다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3A7F7A8-5EE5-37B8-9F84-1909F01CA58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101942-F20C-4A08-95F5-2A6986C15CBB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60896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101942-F20C-4A08-95F5-2A6986C15CBB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03903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64F1C930-B425-4849-901E-EDC7E9573D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D08D55B-1D39-49F6-BDF9-B7CE6C5D7DC3}"/>
              </a:ext>
            </a:extLst>
          </p:cNvPr>
          <p:cNvSpPr/>
          <p:nvPr userDrawn="1"/>
        </p:nvSpPr>
        <p:spPr>
          <a:xfrm>
            <a:off x="0" y="1285876"/>
            <a:ext cx="12192000" cy="462143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512544" y="0"/>
            <a:ext cx="1128581" cy="123391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1409" y="42957"/>
            <a:ext cx="2410353" cy="1118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2796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364DA0-5D4B-4E12-9A48-92CD865895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7763B76-8FCD-42D6-B280-DEB6D9B524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203BF8F-669C-4200-84FE-AED47B4475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FCBE604-F7D8-4BAE-9E04-41B7D96196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Deep Learning Hardware </a:t>
            </a:r>
            <a:r>
              <a:rPr lang="ko-KR" altLang="en-US"/>
              <a:t>설계 경진대회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98DBE05-B6DC-47E1-9478-38F970028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B9D8C-A161-4084-924B-59152344AF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05678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DE5758D-9FCA-4635-A589-09672613A7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4B575FB-7D72-49DD-ADB4-3C53C5C57E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657CFBD-9D63-40E2-9663-27204A778E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2104657-C6C6-4EB3-B6CD-7299DB555E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Deep Learning Hardware </a:t>
            </a:r>
            <a:r>
              <a:rPr lang="ko-KR" altLang="en-US"/>
              <a:t>설계 경진대회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8CACAD7-4576-4C40-9416-9D25BC482E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B9D8C-A161-4084-924B-59152344AF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1367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C677C0E-ACE4-48B6-B244-F66B32AD1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86875" y="6442075"/>
            <a:ext cx="2743200" cy="365125"/>
          </a:xfrm>
        </p:spPr>
        <p:txBody>
          <a:bodyPr/>
          <a:lstStyle/>
          <a:p>
            <a:fld id="{9D1B9D8C-A161-4084-924B-59152344AFCF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08D55B-1D39-49F6-BDF9-B7CE6C5D7DC3}"/>
              </a:ext>
            </a:extLst>
          </p:cNvPr>
          <p:cNvSpPr/>
          <p:nvPr userDrawn="1"/>
        </p:nvSpPr>
        <p:spPr>
          <a:xfrm>
            <a:off x="-6350" y="0"/>
            <a:ext cx="12192000" cy="48641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5583BE3-7F27-474B-8977-CB25A2A7B5C3}"/>
              </a:ext>
            </a:extLst>
          </p:cNvPr>
          <p:cNvSpPr/>
          <p:nvPr userDrawn="1"/>
        </p:nvSpPr>
        <p:spPr>
          <a:xfrm>
            <a:off x="330200" y="889000"/>
            <a:ext cx="11544300" cy="55753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ED49890-BF7F-4409-A8FF-9A8E24AB59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0200" y="644769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b="1" dirty="0"/>
              <a:t>Deep Learning Hardware </a:t>
            </a:r>
            <a:r>
              <a:rPr lang="ko-KR" altLang="en-US" b="1" dirty="0"/>
              <a:t>설계 경진대회</a:t>
            </a:r>
          </a:p>
        </p:txBody>
      </p:sp>
    </p:spTree>
    <p:extLst>
      <p:ext uri="{BB962C8B-B14F-4D97-AF65-F5344CB8AC3E}">
        <p14:creationId xmlns:p14="http://schemas.microsoft.com/office/powerpoint/2010/main" val="31338102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C2008D-9C27-40BA-B775-F52D946648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CE39ACA-0A93-47F5-979C-E53DBB9684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90649CB-9A62-4D67-8234-9B97093144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EA47E10-2612-488A-BADC-A277CBC601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Deep Learning Hardware </a:t>
            </a:r>
            <a:r>
              <a:rPr lang="ko-KR" altLang="en-US"/>
              <a:t>설계 경진대회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3906D9E-5209-4103-8D45-6D90E7DEA7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B9D8C-A161-4084-924B-59152344AF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31656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8D94F0-E9F3-4EC9-B8AF-CD9D81349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433C8BF-75F1-45C5-9839-5855EAC5AD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A007452-F681-477A-B267-E63D9B252E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04C9462-2C89-4297-8830-81E6E3B35C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A8D5A17-62F2-4724-9C56-464EB17F59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Deep Learning Hardware </a:t>
            </a:r>
            <a:r>
              <a:rPr lang="ko-KR" altLang="en-US"/>
              <a:t>설계 경진대회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7065690-1435-441E-8BD2-FE0980DA98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B9D8C-A161-4084-924B-59152344AF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51635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56E01D-4699-4EF1-ABD7-953ED35A63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7B185D4-A1C1-4545-8C1B-DB14E31DA8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A3210D9-F903-4E4A-8771-96FE0016DA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B8BB4AE-5BB3-4B86-B8FB-36D92158AA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A083CBA-4246-4EC4-AE47-C8CA044412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8A8B5BE-EC0E-4AA9-A406-9975C9E899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70CF078-BB86-4EF9-8F9E-9663360795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Deep Learning Hardware </a:t>
            </a:r>
            <a:r>
              <a:rPr lang="ko-KR" altLang="en-US"/>
              <a:t>설계 경진대회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A695012-8856-4FE9-B815-227B227C39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B9D8C-A161-4084-924B-59152344AF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57345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F5B2ED-1DA7-43ED-AAC8-4AA37C41DB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D1CEBB2-6046-4B5E-B235-F08DE0A422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DA1D47D-AE3C-42DD-90F6-AD0EF464AC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Deep Learning Hardware </a:t>
            </a:r>
            <a:r>
              <a:rPr lang="ko-KR" altLang="en-US"/>
              <a:t>설계 경진대회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FF90000-0433-4E85-BEB9-178F63DCC8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B9D8C-A161-4084-924B-59152344AF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64325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645635C-58AB-425A-9E3F-8C89A9393F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112AD96-B2B3-4E8F-B2F9-B6E1CED2C0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Deep Learning Hardware </a:t>
            </a:r>
            <a:r>
              <a:rPr lang="ko-KR" altLang="en-US"/>
              <a:t>설계 경진대회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6EF97FC-B9D7-44B7-97B1-59260630F2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B9D8C-A161-4084-924B-59152344AF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15743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999AAD-A39C-44FC-833D-C4A442249F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6C13F7C-ADE5-4C54-9027-3306249226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EA43DAA-B250-423F-8CFC-7A16F09AA9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D930C77-21E6-4D82-A68F-3604A27917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4A46602-62F7-48D9-9857-F729C47610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Deep Learning Hardware </a:t>
            </a:r>
            <a:r>
              <a:rPr lang="ko-KR" altLang="en-US"/>
              <a:t>설계 경진대회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ECB61B9-52AD-4FCD-AD42-1D11D9D5C6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B9D8C-A161-4084-924B-59152344AF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61424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A60BD5-CBCB-4F08-9940-F0587D08E2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47B3153-C435-4DE5-ACF6-B2E6D74D01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5E893A5-43E2-4509-93E2-5641F2707E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9D959FC-792E-43B9-BC7F-5F5EA2CD53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6251CA3-FD33-4408-8886-DCC3710922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Deep Learning Hardware </a:t>
            </a:r>
            <a:r>
              <a:rPr lang="ko-KR" altLang="en-US"/>
              <a:t>설계 경진대회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9A3D5AD-6B2E-42BB-BC6D-01F6B56D3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B9D8C-A161-4084-924B-59152344AF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44239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6BCFF35-802F-480F-B853-95CFF8116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4BFE3BF-58EC-4CE6-BE15-D32491AD68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A5D5329-3041-45D6-931A-AF5CF60C50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319584" y="635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ED49890-BF7F-4409-A8FF-9A8E24AB59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35308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en-US" b="1" dirty="0"/>
              <a:t>Deep Learning Hardware </a:t>
            </a:r>
            <a:r>
              <a:rPr lang="ko-KR" altLang="en-US" b="1" dirty="0"/>
              <a:t>설계 경진대회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FA601C4-51C6-4747-8667-BE42B82B3C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1B9D8C-A161-4084-924B-59152344AF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390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3.pn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image" Target="../media/image3.png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6" Type="http://schemas.openxmlformats.org/officeDocument/2006/relationships/image" Target="../media/image3.png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6" Type="http://schemas.openxmlformats.org/officeDocument/2006/relationships/image" Target="../media/image3.png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6" Type="http://schemas.openxmlformats.org/officeDocument/2006/relationships/image" Target="../media/image3.pn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5" Type="http://schemas.openxmlformats.org/officeDocument/2006/relationships/image" Target="../media/image3.png"/><Relationship Id="rId4" Type="http://schemas.openxmlformats.org/officeDocument/2006/relationships/image" Target="../media/image11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6.png"/><Relationship Id="rId2" Type="http://schemas.openxmlformats.org/officeDocument/2006/relationships/audio" Target="../media/media24.m4a"/><Relationship Id="rId1" Type="http://schemas.microsoft.com/office/2007/relationships/media" Target="../media/media24.m4a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5.m4a"/><Relationship Id="rId1" Type="http://schemas.microsoft.com/office/2007/relationships/media" Target="../media/media25.m4a"/><Relationship Id="rId5" Type="http://schemas.openxmlformats.org/officeDocument/2006/relationships/image" Target="../media/image3.png"/><Relationship Id="rId4" Type="http://schemas.openxmlformats.org/officeDocument/2006/relationships/image" Target="../media/image1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6.m4a"/><Relationship Id="rId1" Type="http://schemas.microsoft.com/office/2007/relationships/media" Target="../media/media26.m4a"/><Relationship Id="rId5" Type="http://schemas.openxmlformats.org/officeDocument/2006/relationships/image" Target="../media/image3.png"/><Relationship Id="rId4" Type="http://schemas.openxmlformats.org/officeDocument/2006/relationships/image" Target="../media/image1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7.m4a"/><Relationship Id="rId1" Type="http://schemas.microsoft.com/office/2007/relationships/media" Target="../media/media27.m4a"/><Relationship Id="rId5" Type="http://schemas.openxmlformats.org/officeDocument/2006/relationships/image" Target="../media/image3.png"/><Relationship Id="rId4" Type="http://schemas.openxmlformats.org/officeDocument/2006/relationships/image" Target="../media/image1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3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11 CuadroTexto">
            <a:extLst>
              <a:ext uri="{FF2B5EF4-FFF2-40B4-BE49-F238E27FC236}">
                <a16:creationId xmlns:a16="http://schemas.microsoft.com/office/drawing/2014/main" id="{05F308D7-0622-4CFF-BD7D-868C5D53AE8E}"/>
              </a:ext>
            </a:extLst>
          </p:cNvPr>
          <p:cNvSpPr txBox="1"/>
          <p:nvPr/>
        </p:nvSpPr>
        <p:spPr>
          <a:xfrm>
            <a:off x="1128614" y="1974780"/>
            <a:ext cx="9934771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b="1" dirty="0"/>
              <a:t>2025 Deep Learning Hardware </a:t>
            </a:r>
            <a:r>
              <a:rPr lang="ko-KR" altLang="en-US" sz="4400" b="1" dirty="0"/>
              <a:t>설계 </a:t>
            </a:r>
            <a:endParaRPr lang="en-US" altLang="ko-KR" sz="4400" b="1" dirty="0"/>
          </a:p>
          <a:p>
            <a:pPr algn="ctr"/>
            <a:r>
              <a:rPr lang="ko-KR" altLang="en-US" sz="4400" b="1" dirty="0"/>
              <a:t>경진대회</a:t>
            </a:r>
          </a:p>
        </p:txBody>
      </p:sp>
      <p:sp>
        <p:nvSpPr>
          <p:cNvPr id="7" name="25 CuadroTexto">
            <a:extLst>
              <a:ext uri="{FF2B5EF4-FFF2-40B4-BE49-F238E27FC236}">
                <a16:creationId xmlns:a16="http://schemas.microsoft.com/office/drawing/2014/main" id="{1DC17484-45DA-48A3-9212-A9336858EF3D}"/>
              </a:ext>
            </a:extLst>
          </p:cNvPr>
          <p:cNvSpPr txBox="1"/>
          <p:nvPr/>
        </p:nvSpPr>
        <p:spPr>
          <a:xfrm>
            <a:off x="4108918" y="4276486"/>
            <a:ext cx="39741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>
                <a:latin typeface="Arial" panose="020B0604020202020204" pitchFamily="34" charset="0"/>
                <a:cs typeface="Arial" panose="020B0604020202020204" pitchFamily="34" charset="0"/>
              </a:rPr>
              <a:t>전자전시회</a:t>
            </a:r>
            <a:r>
              <a:rPr lang="en-US" sz="280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2800">
                <a:latin typeface="Arial" panose="020B0604020202020204" pitchFamily="34" charset="0"/>
                <a:cs typeface="Arial" panose="020B0604020202020204" pitchFamily="34" charset="0"/>
              </a:rPr>
              <a:t>숭실대학교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25 CuadroTexto">
            <a:extLst>
              <a:ext uri="{FF2B5EF4-FFF2-40B4-BE49-F238E27FC236}">
                <a16:creationId xmlns:a16="http://schemas.microsoft.com/office/drawing/2014/main" id="{D9D4C0E8-AF20-431D-9213-17574A629316}"/>
              </a:ext>
            </a:extLst>
          </p:cNvPr>
          <p:cNvSpPr txBox="1"/>
          <p:nvPr/>
        </p:nvSpPr>
        <p:spPr>
          <a:xfrm>
            <a:off x="0" y="3569836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>
                <a:latin typeface="Arial" panose="020B0604020202020204" pitchFamily="34" charset="0"/>
                <a:cs typeface="Arial" panose="020B0604020202020204" pitchFamily="34" charset="0"/>
              </a:rPr>
              <a:t>주동준</a:t>
            </a:r>
            <a:r>
              <a:rPr lang="en-US" altLang="ko-KR" sz="360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3600">
                <a:latin typeface="Arial" panose="020B0604020202020204" pitchFamily="34" charset="0"/>
                <a:cs typeface="Arial" panose="020B0604020202020204" pitchFamily="34" charset="0"/>
              </a:rPr>
              <a:t>우상욱</a:t>
            </a:r>
            <a:r>
              <a:rPr lang="en-US" altLang="ko-KR" sz="360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3600">
                <a:latin typeface="Arial" panose="020B0604020202020204" pitchFamily="34" charset="0"/>
                <a:cs typeface="Arial" panose="020B0604020202020204" pitchFamily="34" charset="0"/>
              </a:rPr>
              <a:t>남현준</a:t>
            </a: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오디오 9">
            <a:hlinkClick r:id="" action="ppaction://media"/>
            <a:extLst>
              <a:ext uri="{FF2B5EF4-FFF2-40B4-BE49-F238E27FC236}">
                <a16:creationId xmlns:a16="http://schemas.microsoft.com/office/drawing/2014/main" id="{18E79D09-4851-8A47-36F8-843B746C7CB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238349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61"/>
    </mc:Choice>
    <mc:Fallback xmlns="">
      <p:transition spd="slow" advTm="26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9A2B42-764E-EEE8-D59E-2C60E6DA62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2394F12-573F-BFB3-74A8-545927287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B9D8C-A161-4084-924B-59152344AFCF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3" name="11 CuadroTexto">
            <a:extLst>
              <a:ext uri="{FF2B5EF4-FFF2-40B4-BE49-F238E27FC236}">
                <a16:creationId xmlns:a16="http://schemas.microsoft.com/office/drawing/2014/main" id="{D7E9F58C-CBF7-D6F1-1E92-3C251A77837D}"/>
              </a:ext>
            </a:extLst>
          </p:cNvPr>
          <p:cNvSpPr txBox="1"/>
          <p:nvPr/>
        </p:nvSpPr>
        <p:spPr>
          <a:xfrm>
            <a:off x="330200" y="166829"/>
            <a:ext cx="49662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prstClr val="black"/>
                </a:solidFill>
                <a:latin typeface="Arial" panose="020B0604020202020204" pitchFamily="34" charset="0"/>
                <a:ea typeface="나눔바른고딕" panose="020B0603020101020101" pitchFamily="50" charset="-127"/>
                <a:cs typeface="Arial" panose="020B0604020202020204" pitchFamily="34" charset="0"/>
              </a:rPr>
              <a:t>2</a:t>
            </a:r>
            <a:r>
              <a:rPr lang="en-US" altLang="ko-KR" sz="3200" b="1">
                <a:solidFill>
                  <a:prstClr val="black"/>
                </a:solidFill>
                <a:latin typeface="Arial" panose="020B0604020202020204" pitchFamily="34" charset="0"/>
                <a:ea typeface="나눔바른고딕" panose="020B0603020101020101" pitchFamily="50" charset="-127"/>
                <a:cs typeface="Arial" panose="020B0604020202020204" pitchFamily="34" charset="0"/>
              </a:rPr>
              <a:t>. </a:t>
            </a:r>
            <a:r>
              <a:rPr lang="en-US" altLang="ko-KR" sz="3200" b="1">
                <a:latin typeface="Arial" panose="020B0604020202020204" pitchFamily="34" charset="0"/>
                <a:ea typeface="나눔바른고딕" panose="020B0600000101010101" charset="-127"/>
                <a:cs typeface="Arial" panose="020B0604020202020204" pitchFamily="34" charset="0"/>
              </a:rPr>
              <a:t>Idea &amp; Discrimination</a:t>
            </a:r>
            <a:endParaRPr lang="ko-KR" altLang="en-US" sz="3200" b="1" dirty="0">
              <a:latin typeface="Arial" panose="020B0604020202020204" pitchFamily="34" charset="0"/>
              <a:ea typeface="나눔바른고딕" panose="020B0600000101010101" charset="-127"/>
              <a:cs typeface="Arial" panose="020B0604020202020204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DCE548-6900-1CE0-37DE-DE01D2A90B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b="1"/>
              <a:t>Deep Learning Hardware </a:t>
            </a:r>
            <a:r>
              <a:rPr lang="ko-KR" altLang="en-US" b="1"/>
              <a:t>설계 경진대회</a:t>
            </a:r>
            <a:endParaRPr lang="ko-KR" altLang="en-US" b="1" dirty="0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AB931D41-74FE-C670-A24F-1290155F9FA4}"/>
              </a:ext>
            </a:extLst>
          </p:cNvPr>
          <p:cNvSpPr txBox="1">
            <a:spLocks noChangeArrowheads="1"/>
          </p:cNvSpPr>
          <p:nvPr/>
        </p:nvSpPr>
        <p:spPr>
          <a:xfrm>
            <a:off x="685800" y="1246932"/>
            <a:ext cx="10846800" cy="446449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100000"/>
              </a:lnSpc>
              <a:buFont typeface="Wingdings" panose="05000000000000000000" pitchFamily="2" charset="2"/>
              <a:buChar char="§"/>
              <a:defRPr/>
            </a:pPr>
            <a:r>
              <a:rPr lang="en-US" altLang="ko-KR" sz="24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Concept </a:t>
            </a:r>
            <a:r>
              <a:rPr lang="en-US" altLang="ko-KR" sz="240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1:</a:t>
            </a:r>
            <a:br>
              <a:rPr lang="en-US" altLang="ko-KR" sz="240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br>
              <a:rPr lang="en-US" altLang="ko-KR" sz="240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en-US" altLang="ko-KR" sz="240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Layer </a:t>
            </a:r>
            <a:r>
              <a:rPr lang="en-US" altLang="ko-KR" sz="24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0, 2, 4</a:t>
            </a:r>
            <a:r>
              <a:rPr lang="ko-KR" altLang="en-US" sz="24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에서는 </a:t>
            </a:r>
            <a:r>
              <a:rPr lang="en-US" altLang="ko-KR" sz="24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IFM, OFM</a:t>
            </a:r>
            <a:r>
              <a:rPr lang="ko-KR" altLang="en-US" sz="240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크기보다 </a:t>
            </a:r>
            <a:r>
              <a:rPr lang="en-US" altLang="ko-KR" sz="240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Weight </a:t>
            </a:r>
            <a:r>
              <a:rPr lang="ko-KR" altLang="en-US" sz="240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크기가 현저히 작으므로 </a:t>
            </a:r>
            <a:r>
              <a:rPr lang="en-US" altLang="ko-KR" sz="240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ROM</a:t>
            </a:r>
            <a:r>
              <a:rPr lang="ko-KR" altLang="en-US" sz="240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으로 미리 저장하여 사용한다</a:t>
            </a:r>
            <a:r>
              <a:rPr lang="en-US" altLang="ko-KR" sz="240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br>
              <a:rPr lang="en-US" altLang="ko-KR" sz="240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br>
              <a:rPr lang="en-US" altLang="ko-KR" sz="240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en-US" altLang="ko-KR" sz="240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Layer 06</a:t>
            </a:r>
            <a:r>
              <a:rPr lang="ko-KR" altLang="en-US" sz="24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부터는 </a:t>
            </a:r>
            <a:r>
              <a:rPr lang="en-US" altLang="ko-KR" sz="24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Weight</a:t>
            </a:r>
            <a:r>
              <a:rPr lang="ko-KR" altLang="en-US" sz="240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크기가 </a:t>
            </a:r>
            <a:r>
              <a:rPr lang="en-US" altLang="ko-KR" sz="240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Feature Map</a:t>
            </a:r>
            <a:r>
              <a:rPr lang="ko-KR" altLang="en-US" sz="240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보다 크기 때문에</a:t>
            </a:r>
            <a:r>
              <a:rPr lang="en-US" altLang="ko-KR" sz="240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DMA</a:t>
            </a:r>
            <a:r>
              <a:rPr lang="ko-KR" altLang="en-US" sz="24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</a:t>
            </a:r>
            <a:r>
              <a:rPr lang="ko-KR" altLang="en-US" sz="240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통해 </a:t>
            </a:r>
            <a:r>
              <a:rPr lang="en-US" altLang="ko-KR" sz="240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weight </a:t>
            </a:r>
            <a:r>
              <a:rPr lang="ko-KR" altLang="en-US" sz="240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값을 가져온다</a:t>
            </a:r>
            <a:r>
              <a:rPr lang="en-US" altLang="ko-KR" sz="240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en-US" altLang="ko-KR" dirty="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9" name="오디오 8">
            <a:hlinkClick r:id="" action="ppaction://media"/>
            <a:extLst>
              <a:ext uri="{FF2B5EF4-FFF2-40B4-BE49-F238E27FC236}">
                <a16:creationId xmlns:a16="http://schemas.microsoft.com/office/drawing/2014/main" id="{97B8EB16-6969-0B12-F1A4-8E90160F1FC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527107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195"/>
    </mc:Choice>
    <mc:Fallback xmlns="">
      <p:transition spd="slow" advTm="231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2479DF-46A5-043C-EE17-B287A6D137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949236E-982B-6BB1-7BEE-AF799E099B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B9D8C-A161-4084-924B-59152344AFCF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B9A4A6-C625-0317-A1B5-99CAFA7A23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b="1"/>
              <a:t>Deep Learning Hardware </a:t>
            </a:r>
            <a:r>
              <a:rPr lang="ko-KR" altLang="en-US" b="1"/>
              <a:t>설계 경진대회</a:t>
            </a:r>
            <a:endParaRPr lang="ko-KR" altLang="en-US" b="1" dirty="0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445A60C7-4CEA-BDE4-22C0-727C9FD9EFF9}"/>
              </a:ext>
            </a:extLst>
          </p:cNvPr>
          <p:cNvSpPr txBox="1">
            <a:spLocks noChangeArrowheads="1"/>
          </p:cNvSpPr>
          <p:nvPr/>
        </p:nvSpPr>
        <p:spPr>
          <a:xfrm>
            <a:off x="685800" y="1282472"/>
            <a:ext cx="10846800" cy="446449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100000"/>
              </a:lnSpc>
              <a:buFont typeface="Wingdings" panose="05000000000000000000" pitchFamily="2" charset="2"/>
              <a:buChar char="§"/>
              <a:defRPr/>
            </a:pPr>
            <a:r>
              <a:rPr lang="en-US" altLang="ko-KR" sz="240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Concept 2:</a:t>
            </a:r>
            <a:br>
              <a:rPr lang="en-US" altLang="ko-KR" sz="240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br>
              <a:rPr lang="en-US" altLang="ko-KR" sz="240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ko-KR" altLang="en-US" sz="240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하나의 </a:t>
            </a:r>
            <a:r>
              <a:rPr lang="en-US" altLang="ko-KR" sz="24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DSP</a:t>
            </a:r>
            <a:r>
              <a:rPr lang="ko-KR" altLang="en-US" sz="24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 </a:t>
            </a:r>
            <a:r>
              <a:rPr lang="en-US" altLang="ko-KR" sz="24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r>
              <a:rPr lang="ko-KR" altLang="en-US" sz="240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개의 </a:t>
            </a:r>
            <a:r>
              <a:rPr lang="en-US" altLang="ko-KR" sz="240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8-bits*8-bits </a:t>
            </a:r>
            <a:r>
              <a:rPr lang="ko-KR" altLang="en-US" sz="24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연산을 수행하여 </a:t>
            </a:r>
            <a:r>
              <a:rPr lang="en-US" altLang="ko-KR" sz="24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DSP slice</a:t>
            </a:r>
            <a:r>
              <a:rPr lang="ko-KR" altLang="en-US" sz="24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절약한다</a:t>
            </a:r>
            <a:r>
              <a:rPr lang="en-US" altLang="ko-KR" sz="24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br>
              <a:rPr lang="en-US" altLang="ko-KR" sz="24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en-US" altLang="ko-KR" sz="24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en-US" altLang="ko-KR" sz="2400" dirty="0" err="1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a+b</a:t>
            </a:r>
            <a:r>
              <a:rPr lang="en-US" altLang="ko-KR" sz="24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)*c =&gt; a*b , b*c </a:t>
            </a:r>
            <a:r>
              <a:rPr lang="ko-KR" altLang="en-US" sz="24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 나눠 값을 </a:t>
            </a:r>
            <a:r>
              <a:rPr lang="ko-KR" altLang="en-US" sz="240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사용한다</a:t>
            </a:r>
            <a:r>
              <a:rPr lang="en-US" altLang="ko-KR" sz="240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en-US" altLang="ko-KR" dirty="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11 CuadroTexto">
            <a:extLst>
              <a:ext uri="{FF2B5EF4-FFF2-40B4-BE49-F238E27FC236}">
                <a16:creationId xmlns:a16="http://schemas.microsoft.com/office/drawing/2014/main" id="{D05368B4-868C-D1BB-F063-4C7845912F5C}"/>
              </a:ext>
            </a:extLst>
          </p:cNvPr>
          <p:cNvSpPr txBox="1"/>
          <p:nvPr/>
        </p:nvSpPr>
        <p:spPr>
          <a:xfrm>
            <a:off x="330200" y="166829"/>
            <a:ext cx="49662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prstClr val="black"/>
                </a:solidFill>
                <a:latin typeface="Arial" panose="020B0604020202020204" pitchFamily="34" charset="0"/>
                <a:ea typeface="나눔바른고딕" panose="020B0603020101020101" pitchFamily="50" charset="-127"/>
                <a:cs typeface="Arial" panose="020B0604020202020204" pitchFamily="34" charset="0"/>
              </a:rPr>
              <a:t>2</a:t>
            </a:r>
            <a:r>
              <a:rPr lang="en-US" altLang="ko-KR" sz="3200" b="1">
                <a:solidFill>
                  <a:prstClr val="black"/>
                </a:solidFill>
                <a:latin typeface="Arial" panose="020B0604020202020204" pitchFamily="34" charset="0"/>
                <a:ea typeface="나눔바른고딕" panose="020B0603020101020101" pitchFamily="50" charset="-127"/>
                <a:cs typeface="Arial" panose="020B0604020202020204" pitchFamily="34" charset="0"/>
              </a:rPr>
              <a:t>. </a:t>
            </a:r>
            <a:r>
              <a:rPr lang="en-US" altLang="ko-KR" sz="3200" b="1">
                <a:latin typeface="Arial" panose="020B0604020202020204" pitchFamily="34" charset="0"/>
                <a:ea typeface="나눔바른고딕" panose="020B0600000101010101" charset="-127"/>
                <a:cs typeface="Arial" panose="020B0604020202020204" pitchFamily="34" charset="0"/>
              </a:rPr>
              <a:t>Idea &amp; Discrimination</a:t>
            </a:r>
            <a:endParaRPr lang="ko-KR" altLang="en-US" sz="3200" b="1" dirty="0">
              <a:latin typeface="Arial" panose="020B0604020202020204" pitchFamily="34" charset="0"/>
              <a:ea typeface="나눔바른고딕" panose="020B0600000101010101" charset="-127"/>
              <a:cs typeface="Arial" panose="020B0604020202020204" pitchFamily="34" charset="0"/>
            </a:endParaRPr>
          </a:p>
        </p:txBody>
      </p:sp>
      <p:pic>
        <p:nvPicPr>
          <p:cNvPr id="8" name="오디오 7">
            <a:hlinkClick r:id="" action="ppaction://media"/>
            <a:extLst>
              <a:ext uri="{FF2B5EF4-FFF2-40B4-BE49-F238E27FC236}">
                <a16:creationId xmlns:a16="http://schemas.microsoft.com/office/drawing/2014/main" id="{549A29A7-A47F-0755-6F33-1CD9A9A80EC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637259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190"/>
    </mc:Choice>
    <mc:Fallback xmlns="">
      <p:transition spd="slow" advTm="131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2591B0-38A8-DEF1-73DE-A6E803A691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8C376C3-1C9A-6230-B012-B7FC9A1A1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B9D8C-A161-4084-924B-59152344AFCF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02BA5B-EB90-BDBB-C4BC-B5CB81C3A3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b="1"/>
              <a:t>Deep Learning Hardware </a:t>
            </a:r>
            <a:r>
              <a:rPr lang="ko-KR" altLang="en-US" b="1"/>
              <a:t>설계 경진대회</a:t>
            </a:r>
            <a:endParaRPr lang="ko-KR" altLang="en-US" b="1" dirty="0"/>
          </a:p>
        </p:txBody>
      </p:sp>
      <p:sp>
        <p:nvSpPr>
          <p:cNvPr id="6" name="11 CuadroTexto">
            <a:extLst>
              <a:ext uri="{FF2B5EF4-FFF2-40B4-BE49-F238E27FC236}">
                <a16:creationId xmlns:a16="http://schemas.microsoft.com/office/drawing/2014/main" id="{C4938C1E-6069-45B1-B737-6D3287D9828B}"/>
              </a:ext>
            </a:extLst>
          </p:cNvPr>
          <p:cNvSpPr txBox="1"/>
          <p:nvPr/>
        </p:nvSpPr>
        <p:spPr>
          <a:xfrm>
            <a:off x="330200" y="166829"/>
            <a:ext cx="80121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>
                <a:solidFill>
                  <a:prstClr val="black"/>
                </a:solidFill>
                <a:latin typeface="Arial" panose="020B0604020202020204" pitchFamily="34" charset="0"/>
                <a:ea typeface="나눔바른고딕" panose="020B0603020101020101" pitchFamily="50" charset="-127"/>
                <a:cs typeface="Arial" panose="020B0604020202020204" pitchFamily="34" charset="0"/>
              </a:rPr>
              <a:t>3-1. Design Detail - Quantization Method</a:t>
            </a:r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2C9AFEAF-C6B3-C892-3086-3F1A26E89B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333915"/>
              </p:ext>
            </p:extLst>
          </p:nvPr>
        </p:nvGraphicFramePr>
        <p:xfrm>
          <a:off x="941458" y="1051560"/>
          <a:ext cx="4954642" cy="47548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73753">
                  <a:extLst>
                    <a:ext uri="{9D8B030D-6E8A-4147-A177-3AD203B41FA5}">
                      <a16:colId xmlns:a16="http://schemas.microsoft.com/office/drawing/2014/main" val="3381016469"/>
                    </a:ext>
                  </a:extLst>
                </a:gridCol>
                <a:gridCol w="4080889">
                  <a:extLst>
                    <a:ext uri="{9D8B030D-6E8A-4147-A177-3AD203B41FA5}">
                      <a16:colId xmlns:a16="http://schemas.microsoft.com/office/drawing/2014/main" val="117589717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>
                          <a:solidFill>
                            <a:schemeClr val="tx1"/>
                          </a:solidFill>
                          <a:latin typeface="Sans Serif Collection" panose="020B0502040504020204" pitchFamily="34" charset="0"/>
                          <a:ea typeface="Sans Serif Collection" panose="020B0502040504020204" pitchFamily="34" charset="0"/>
                          <a:cs typeface="Sans Serif Collection" panose="020B0502040504020204" pitchFamily="34" charset="0"/>
                        </a:rPr>
                        <a:t>Layer</a:t>
                      </a:r>
                      <a:endParaRPr lang="ko-KR" altLang="en-US" sz="2000">
                        <a:solidFill>
                          <a:schemeClr val="tx1"/>
                        </a:solidFill>
                        <a:latin typeface="Sans Serif Collection" panose="020B0502040504020204" pitchFamily="34" charset="0"/>
                        <a:cs typeface="Sans Serif Collection" panose="020B050204050402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>
                          <a:solidFill>
                            <a:schemeClr val="tx1"/>
                          </a:solidFill>
                          <a:latin typeface="Sans Serif Collection" panose="020B0502040504020204" pitchFamily="34" charset="0"/>
                          <a:ea typeface="Sans Serif Collection" panose="020B0502040504020204" pitchFamily="34" charset="0"/>
                          <a:cs typeface="Sans Serif Collection" panose="020B0502040504020204" pitchFamily="34" charset="0"/>
                        </a:rPr>
                        <a:t>Number of Multipliers of Weight</a:t>
                      </a:r>
                      <a:endParaRPr lang="ko-KR" altLang="en-US" sz="2000">
                        <a:solidFill>
                          <a:schemeClr val="tx1"/>
                        </a:solidFill>
                        <a:latin typeface="Sans Serif Collection" panose="020B0502040504020204" pitchFamily="34" charset="0"/>
                        <a:cs typeface="Sans Serif Collection" panose="020B0502040504020204" pitchFamily="34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92679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>
                          <a:solidFill>
                            <a:schemeClr val="tx1"/>
                          </a:solidFill>
                          <a:latin typeface="Sans Serif Collection" panose="020B0502040504020204" pitchFamily="34" charset="0"/>
                          <a:ea typeface="Sans Serif Collection" panose="020B0502040504020204" pitchFamily="34" charset="0"/>
                          <a:cs typeface="Sans Serif Collection" panose="020B0502040504020204" pitchFamily="34" charset="0"/>
                        </a:rPr>
                        <a:t>00</a:t>
                      </a:r>
                      <a:endParaRPr lang="ko-KR" altLang="en-US" sz="2000">
                        <a:solidFill>
                          <a:schemeClr val="tx1"/>
                        </a:solidFill>
                        <a:latin typeface="Sans Serif Collection" panose="020B0502040504020204" pitchFamily="34" charset="0"/>
                        <a:cs typeface="Sans Serif Collection" panose="020B050204050402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>
                          <a:solidFill>
                            <a:schemeClr val="tx1"/>
                          </a:solidFill>
                          <a:latin typeface="Sans Serif Collection" panose="020B0502040504020204" pitchFamily="34" charset="0"/>
                          <a:ea typeface="Sans Serif Collection" panose="020B0502040504020204" pitchFamily="34" charset="0"/>
                          <a:cs typeface="Sans Serif Collection" panose="020B0502040504020204" pitchFamily="34" charset="0"/>
                        </a:rPr>
                        <a:t>16</a:t>
                      </a:r>
                      <a:endParaRPr lang="ko-KR" altLang="en-US" sz="2000">
                        <a:solidFill>
                          <a:schemeClr val="tx1"/>
                        </a:solidFill>
                        <a:latin typeface="Sans Serif Collection" panose="020B0502040504020204" pitchFamily="34" charset="0"/>
                        <a:cs typeface="Sans Serif Collection" panose="020B0502040504020204" pitchFamily="34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1662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>
                          <a:solidFill>
                            <a:schemeClr val="tx1"/>
                          </a:solidFill>
                          <a:latin typeface="Sans Serif Collection" panose="020B0502040504020204" pitchFamily="34" charset="0"/>
                          <a:ea typeface="Sans Serif Collection" panose="020B0502040504020204" pitchFamily="34" charset="0"/>
                          <a:cs typeface="Sans Serif Collection" panose="020B0502040504020204" pitchFamily="34" charset="0"/>
                        </a:rPr>
                        <a:t>02</a:t>
                      </a:r>
                      <a:endParaRPr lang="ko-KR" altLang="en-US" sz="2000">
                        <a:solidFill>
                          <a:schemeClr val="tx1"/>
                        </a:solidFill>
                        <a:latin typeface="Sans Serif Collection" panose="020B0502040504020204" pitchFamily="34" charset="0"/>
                        <a:cs typeface="Sans Serif Collection" panose="020B050204050402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>
                          <a:solidFill>
                            <a:schemeClr val="tx1"/>
                          </a:solidFill>
                          <a:latin typeface="Sans Serif Collection" panose="020B0502040504020204" pitchFamily="34" charset="0"/>
                          <a:ea typeface="Sans Serif Collection" panose="020B0502040504020204" pitchFamily="34" charset="0"/>
                          <a:cs typeface="Sans Serif Collection" panose="020B0502040504020204" pitchFamily="34" charset="0"/>
                        </a:rPr>
                        <a:t>256</a:t>
                      </a:r>
                      <a:endParaRPr lang="ko-KR" altLang="en-US" sz="2000">
                        <a:solidFill>
                          <a:schemeClr val="tx1"/>
                        </a:solidFill>
                        <a:latin typeface="Sans Serif Collection" panose="020B0502040504020204" pitchFamily="34" charset="0"/>
                        <a:cs typeface="Sans Serif Collection" panose="020B0502040504020204" pitchFamily="34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85075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>
                          <a:solidFill>
                            <a:schemeClr val="tx1"/>
                          </a:solidFill>
                          <a:latin typeface="Sans Serif Collection" panose="020B0502040504020204" pitchFamily="34" charset="0"/>
                          <a:ea typeface="Sans Serif Collection" panose="020B0502040504020204" pitchFamily="34" charset="0"/>
                          <a:cs typeface="Sans Serif Collection" panose="020B0502040504020204" pitchFamily="34" charset="0"/>
                        </a:rPr>
                        <a:t>04</a:t>
                      </a:r>
                      <a:endParaRPr lang="ko-KR" altLang="en-US" sz="2000">
                        <a:solidFill>
                          <a:schemeClr val="tx1"/>
                        </a:solidFill>
                        <a:latin typeface="Sans Serif Collection" panose="020B0502040504020204" pitchFamily="34" charset="0"/>
                        <a:cs typeface="Sans Serif Collection" panose="020B050204050402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>
                          <a:solidFill>
                            <a:schemeClr val="tx1"/>
                          </a:solidFill>
                          <a:latin typeface="Sans Serif Collection" panose="020B0502040504020204" pitchFamily="34" charset="0"/>
                          <a:ea typeface="Sans Serif Collection" panose="020B0502040504020204" pitchFamily="34" charset="0"/>
                          <a:cs typeface="Sans Serif Collection" panose="020B0502040504020204" pitchFamily="34" charset="0"/>
                        </a:rPr>
                        <a:t>128</a:t>
                      </a:r>
                      <a:endParaRPr lang="ko-KR" altLang="en-US" sz="2000">
                        <a:solidFill>
                          <a:schemeClr val="tx1"/>
                        </a:solidFill>
                        <a:latin typeface="Sans Serif Collection" panose="020B0502040504020204" pitchFamily="34" charset="0"/>
                        <a:cs typeface="Sans Serif Collection" panose="020B0502040504020204" pitchFamily="34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4691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>
                          <a:solidFill>
                            <a:schemeClr val="tx1"/>
                          </a:solidFill>
                          <a:latin typeface="Sans Serif Collection" panose="020B0502040504020204" pitchFamily="34" charset="0"/>
                          <a:ea typeface="Sans Serif Collection" panose="020B0502040504020204" pitchFamily="34" charset="0"/>
                          <a:cs typeface="Sans Serif Collection" panose="020B0502040504020204" pitchFamily="34" charset="0"/>
                        </a:rPr>
                        <a:t>06</a:t>
                      </a:r>
                      <a:endParaRPr lang="ko-KR" altLang="en-US" sz="2000">
                        <a:solidFill>
                          <a:schemeClr val="tx1"/>
                        </a:solidFill>
                        <a:latin typeface="Sans Serif Collection" panose="020B0502040504020204" pitchFamily="34" charset="0"/>
                        <a:cs typeface="Sans Serif Collection" panose="020B050204050402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>
                          <a:solidFill>
                            <a:schemeClr val="tx1"/>
                          </a:solidFill>
                          <a:latin typeface="Sans Serif Collection" panose="020B0502040504020204" pitchFamily="34" charset="0"/>
                          <a:ea typeface="Sans Serif Collection" panose="020B0502040504020204" pitchFamily="34" charset="0"/>
                          <a:cs typeface="Sans Serif Collection" panose="020B0502040504020204" pitchFamily="34" charset="0"/>
                        </a:rPr>
                        <a:t>256</a:t>
                      </a:r>
                      <a:endParaRPr lang="ko-KR" altLang="en-US" sz="2000">
                        <a:solidFill>
                          <a:schemeClr val="tx1"/>
                        </a:solidFill>
                        <a:latin typeface="Sans Serif Collection" panose="020B0502040504020204" pitchFamily="34" charset="0"/>
                        <a:cs typeface="Sans Serif Collection" panose="020B0502040504020204" pitchFamily="34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057591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>
                          <a:solidFill>
                            <a:schemeClr val="tx1"/>
                          </a:solidFill>
                          <a:latin typeface="Sans Serif Collection" panose="020B0502040504020204" pitchFamily="34" charset="0"/>
                          <a:ea typeface="Sans Serif Collection" panose="020B0502040504020204" pitchFamily="34" charset="0"/>
                          <a:cs typeface="Sans Serif Collection" panose="020B0502040504020204" pitchFamily="34" charset="0"/>
                        </a:rPr>
                        <a:t>08</a:t>
                      </a:r>
                      <a:endParaRPr lang="ko-KR" altLang="en-US" sz="2000">
                        <a:solidFill>
                          <a:schemeClr val="tx1"/>
                        </a:solidFill>
                        <a:latin typeface="Sans Serif Collection" panose="020B0502040504020204" pitchFamily="34" charset="0"/>
                        <a:cs typeface="Sans Serif Collection" panose="020B050204050402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>
                          <a:solidFill>
                            <a:schemeClr val="tx1"/>
                          </a:solidFill>
                          <a:latin typeface="Sans Serif Collection" panose="020B0502040504020204" pitchFamily="34" charset="0"/>
                          <a:ea typeface="Sans Serif Collection" panose="020B0502040504020204" pitchFamily="34" charset="0"/>
                          <a:cs typeface="Sans Serif Collection" panose="020B0502040504020204" pitchFamily="34" charset="0"/>
                        </a:rPr>
                        <a:t>128</a:t>
                      </a:r>
                      <a:endParaRPr lang="ko-KR" altLang="en-US" sz="2000">
                        <a:solidFill>
                          <a:schemeClr val="tx1"/>
                        </a:solidFill>
                        <a:latin typeface="Sans Serif Collection" panose="020B0502040504020204" pitchFamily="34" charset="0"/>
                        <a:cs typeface="Sans Serif Collection" panose="020B0502040504020204" pitchFamily="34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3556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>
                          <a:solidFill>
                            <a:schemeClr val="tx1"/>
                          </a:solidFill>
                          <a:latin typeface="Sans Serif Collection" panose="020B0502040504020204" pitchFamily="34" charset="0"/>
                          <a:ea typeface="Sans Serif Collection" panose="020B0502040504020204" pitchFamily="34" charset="0"/>
                          <a:cs typeface="Sans Serif Collection" panose="020B0502040504020204" pitchFamily="34" charset="0"/>
                        </a:rPr>
                        <a:t>10</a:t>
                      </a:r>
                      <a:endParaRPr lang="ko-KR" altLang="en-US" sz="2000">
                        <a:solidFill>
                          <a:schemeClr val="tx1"/>
                        </a:solidFill>
                        <a:latin typeface="Sans Serif Collection" panose="020B0502040504020204" pitchFamily="34" charset="0"/>
                        <a:cs typeface="Sans Serif Collection" panose="020B050204050402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>
                          <a:solidFill>
                            <a:schemeClr val="tx1"/>
                          </a:solidFill>
                          <a:latin typeface="Sans Serif Collection" panose="020B0502040504020204" pitchFamily="34" charset="0"/>
                          <a:ea typeface="Sans Serif Collection" panose="020B0502040504020204" pitchFamily="34" charset="0"/>
                          <a:cs typeface="Sans Serif Collection" panose="020B0502040504020204" pitchFamily="34" charset="0"/>
                        </a:rPr>
                        <a:t>1024</a:t>
                      </a:r>
                      <a:endParaRPr lang="ko-KR" altLang="en-US" sz="2000">
                        <a:solidFill>
                          <a:schemeClr val="tx1"/>
                        </a:solidFill>
                        <a:latin typeface="Sans Serif Collection" panose="020B0502040504020204" pitchFamily="34" charset="0"/>
                        <a:cs typeface="Sans Serif Collection" panose="020B0502040504020204" pitchFamily="34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780152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>
                          <a:solidFill>
                            <a:schemeClr val="tx1"/>
                          </a:solidFill>
                          <a:latin typeface="Sans Serif Collection" panose="020B0502040504020204" pitchFamily="34" charset="0"/>
                          <a:ea typeface="Sans Serif Collection" panose="020B0502040504020204" pitchFamily="34" charset="0"/>
                          <a:cs typeface="Sans Serif Collection" panose="020B0502040504020204" pitchFamily="34" charset="0"/>
                        </a:rPr>
                        <a:t>12</a:t>
                      </a:r>
                      <a:endParaRPr lang="ko-KR" altLang="en-US" sz="2000">
                        <a:solidFill>
                          <a:schemeClr val="tx1"/>
                        </a:solidFill>
                        <a:latin typeface="Sans Serif Collection" panose="020B0502040504020204" pitchFamily="34" charset="0"/>
                        <a:cs typeface="Sans Serif Collection" panose="020B050204050402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>
                          <a:solidFill>
                            <a:schemeClr val="tx1"/>
                          </a:solidFill>
                          <a:latin typeface="Sans Serif Collection" panose="020B0502040504020204" pitchFamily="34" charset="0"/>
                          <a:ea typeface="Sans Serif Collection" panose="020B0502040504020204" pitchFamily="34" charset="0"/>
                          <a:cs typeface="Sans Serif Collection" panose="020B0502040504020204" pitchFamily="34" charset="0"/>
                        </a:rPr>
                        <a:t>256</a:t>
                      </a:r>
                      <a:endParaRPr lang="ko-KR" altLang="en-US" sz="2000">
                        <a:solidFill>
                          <a:schemeClr val="tx1"/>
                        </a:solidFill>
                        <a:latin typeface="Sans Serif Collection" panose="020B0502040504020204" pitchFamily="34" charset="0"/>
                        <a:cs typeface="Sans Serif Collection" panose="020B0502040504020204" pitchFamily="34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637834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>
                          <a:solidFill>
                            <a:schemeClr val="tx1"/>
                          </a:solidFill>
                          <a:latin typeface="Sans Serif Collection" panose="020B0502040504020204" pitchFamily="34" charset="0"/>
                          <a:ea typeface="Sans Serif Collection" panose="020B0502040504020204" pitchFamily="34" charset="0"/>
                          <a:cs typeface="Sans Serif Collection" panose="020B0502040504020204" pitchFamily="34" charset="0"/>
                        </a:rPr>
                        <a:t>13</a:t>
                      </a:r>
                      <a:endParaRPr lang="ko-KR" altLang="en-US" sz="2000">
                        <a:solidFill>
                          <a:schemeClr val="tx1"/>
                        </a:solidFill>
                        <a:latin typeface="Sans Serif Collection" panose="020B0502040504020204" pitchFamily="34" charset="0"/>
                        <a:cs typeface="Sans Serif Collection" panose="020B050204050402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>
                          <a:solidFill>
                            <a:schemeClr val="tx1"/>
                          </a:solidFill>
                          <a:latin typeface="Sans Serif Collection" panose="020B0502040504020204" pitchFamily="34" charset="0"/>
                          <a:ea typeface="Sans Serif Collection" panose="020B0502040504020204" pitchFamily="34" charset="0"/>
                          <a:cs typeface="Sans Serif Collection" panose="020B0502040504020204" pitchFamily="34" charset="0"/>
                        </a:rPr>
                        <a:t>256</a:t>
                      </a:r>
                      <a:endParaRPr lang="ko-KR" altLang="en-US" sz="2000">
                        <a:solidFill>
                          <a:schemeClr val="tx1"/>
                        </a:solidFill>
                        <a:latin typeface="Sans Serif Collection" panose="020B0502040504020204" pitchFamily="34" charset="0"/>
                        <a:cs typeface="Sans Serif Collection" panose="020B0502040504020204" pitchFamily="34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12429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>
                          <a:solidFill>
                            <a:schemeClr val="tx1"/>
                          </a:solidFill>
                          <a:latin typeface="Sans Serif Collection" panose="020B0502040504020204" pitchFamily="34" charset="0"/>
                          <a:ea typeface="Sans Serif Collection" panose="020B0502040504020204" pitchFamily="34" charset="0"/>
                          <a:cs typeface="Sans Serif Collection" panose="020B0502040504020204" pitchFamily="34" charset="0"/>
                        </a:rPr>
                        <a:t>14</a:t>
                      </a:r>
                      <a:endParaRPr lang="ko-KR" altLang="en-US" sz="2000">
                        <a:solidFill>
                          <a:schemeClr val="tx1"/>
                        </a:solidFill>
                        <a:latin typeface="Sans Serif Collection" panose="020B0502040504020204" pitchFamily="34" charset="0"/>
                        <a:cs typeface="Sans Serif Collection" panose="020B050204050402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>
                          <a:solidFill>
                            <a:schemeClr val="tx1"/>
                          </a:solidFill>
                          <a:latin typeface="Sans Serif Collection" panose="020B0502040504020204" pitchFamily="34" charset="0"/>
                          <a:ea typeface="Sans Serif Collection" panose="020B0502040504020204" pitchFamily="34" charset="0"/>
                          <a:cs typeface="Sans Serif Collection" panose="020B0502040504020204" pitchFamily="34" charset="0"/>
                        </a:rPr>
                        <a:t>256</a:t>
                      </a:r>
                      <a:endParaRPr lang="ko-KR" altLang="en-US" sz="2000">
                        <a:solidFill>
                          <a:schemeClr val="tx1"/>
                        </a:solidFill>
                        <a:latin typeface="Sans Serif Collection" panose="020B0502040504020204" pitchFamily="34" charset="0"/>
                        <a:cs typeface="Sans Serif Collection" panose="020B0502040504020204" pitchFamily="34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28768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>
                          <a:solidFill>
                            <a:schemeClr val="tx1"/>
                          </a:solidFill>
                          <a:latin typeface="Sans Serif Collection" panose="020B0502040504020204" pitchFamily="34" charset="0"/>
                          <a:ea typeface="Sans Serif Collection" panose="020B0502040504020204" pitchFamily="34" charset="0"/>
                          <a:cs typeface="Sans Serif Collection" panose="020B0502040504020204" pitchFamily="34" charset="0"/>
                        </a:rPr>
                        <a:t>17</a:t>
                      </a:r>
                      <a:endParaRPr lang="ko-KR" altLang="en-US" sz="2000">
                        <a:solidFill>
                          <a:schemeClr val="tx1"/>
                        </a:solidFill>
                        <a:latin typeface="Sans Serif Collection" panose="020B0502040504020204" pitchFamily="34" charset="0"/>
                        <a:cs typeface="Sans Serif Collection" panose="020B050204050402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>
                          <a:solidFill>
                            <a:schemeClr val="tx1"/>
                          </a:solidFill>
                          <a:latin typeface="Sans Serif Collection" panose="020B0502040504020204" pitchFamily="34" charset="0"/>
                          <a:ea typeface="Sans Serif Collection" panose="020B0502040504020204" pitchFamily="34" charset="0"/>
                          <a:cs typeface="Sans Serif Collection" panose="020B0502040504020204" pitchFamily="34" charset="0"/>
                        </a:rPr>
                        <a:t>128</a:t>
                      </a:r>
                      <a:endParaRPr lang="ko-KR" altLang="en-US" sz="2000">
                        <a:solidFill>
                          <a:schemeClr val="tx1"/>
                        </a:solidFill>
                        <a:latin typeface="Sans Serif Collection" panose="020B0502040504020204" pitchFamily="34" charset="0"/>
                        <a:cs typeface="Sans Serif Collection" panose="020B0502040504020204" pitchFamily="34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3461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>
                          <a:solidFill>
                            <a:schemeClr val="tx1"/>
                          </a:solidFill>
                          <a:latin typeface="Sans Serif Collection" panose="020B0502040504020204" pitchFamily="34" charset="0"/>
                          <a:ea typeface="Sans Serif Collection" panose="020B0502040504020204" pitchFamily="34" charset="0"/>
                          <a:cs typeface="Sans Serif Collection" panose="020B0502040504020204" pitchFamily="34" charset="0"/>
                        </a:rPr>
                        <a:t>20</a:t>
                      </a:r>
                      <a:endParaRPr lang="ko-KR" altLang="en-US" sz="2000">
                        <a:solidFill>
                          <a:schemeClr val="tx1"/>
                        </a:solidFill>
                        <a:latin typeface="Sans Serif Collection" panose="020B0502040504020204" pitchFamily="34" charset="0"/>
                        <a:cs typeface="Sans Serif Collection" panose="020B050204050402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>
                          <a:solidFill>
                            <a:schemeClr val="tx1"/>
                          </a:solidFill>
                          <a:latin typeface="Sans Serif Collection" panose="020B0502040504020204" pitchFamily="34" charset="0"/>
                          <a:ea typeface="Sans Serif Collection" panose="020B0502040504020204" pitchFamily="34" charset="0"/>
                          <a:cs typeface="Sans Serif Collection" panose="020B0502040504020204" pitchFamily="34" charset="0"/>
                        </a:rPr>
                        <a:t>256</a:t>
                      </a:r>
                      <a:endParaRPr lang="ko-KR" altLang="en-US" sz="2000">
                        <a:solidFill>
                          <a:schemeClr val="tx1"/>
                        </a:solidFill>
                        <a:latin typeface="Sans Serif Collection" panose="020B0502040504020204" pitchFamily="34" charset="0"/>
                        <a:cs typeface="Sans Serif Collection" panose="020B0502040504020204" pitchFamily="34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7116374"/>
                  </a:ext>
                </a:extLst>
              </a:tr>
            </a:tbl>
          </a:graphicData>
        </a:graphic>
      </p:graphicFrame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FC272D51-2EB0-AE8A-54B3-1037911632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6799129"/>
              </p:ext>
            </p:extLst>
          </p:nvPr>
        </p:nvGraphicFramePr>
        <p:xfrm>
          <a:off x="6341328" y="1051560"/>
          <a:ext cx="4954642" cy="47548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44390">
                  <a:extLst>
                    <a:ext uri="{9D8B030D-6E8A-4147-A177-3AD203B41FA5}">
                      <a16:colId xmlns:a16="http://schemas.microsoft.com/office/drawing/2014/main" val="3381016469"/>
                    </a:ext>
                  </a:extLst>
                </a:gridCol>
                <a:gridCol w="4110252">
                  <a:extLst>
                    <a:ext uri="{9D8B030D-6E8A-4147-A177-3AD203B41FA5}">
                      <a16:colId xmlns:a16="http://schemas.microsoft.com/office/drawing/2014/main" val="1175897172"/>
                    </a:ext>
                  </a:extLst>
                </a:gridCol>
              </a:tblGrid>
              <a:tr h="396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>
                          <a:solidFill>
                            <a:schemeClr val="tx1"/>
                          </a:solidFill>
                          <a:latin typeface="Sans Serif Collection" panose="020B0502040504020204" pitchFamily="34" charset="0"/>
                          <a:ea typeface="Sans Serif Collection" panose="020B0502040504020204" pitchFamily="34" charset="0"/>
                          <a:cs typeface="Sans Serif Collection" panose="020B0502040504020204" pitchFamily="34" charset="0"/>
                        </a:rPr>
                        <a:t>Layer</a:t>
                      </a:r>
                      <a:endParaRPr lang="ko-KR" altLang="en-US" sz="2000">
                        <a:solidFill>
                          <a:schemeClr val="tx1"/>
                        </a:solidFill>
                        <a:latin typeface="Sans Serif Collection" panose="020B0502040504020204" pitchFamily="34" charset="0"/>
                        <a:cs typeface="Sans Serif Collection" panose="020B050204050402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>
                          <a:solidFill>
                            <a:schemeClr val="tx1"/>
                          </a:solidFill>
                          <a:latin typeface="Sans Serif Collection" panose="020B0502040504020204" pitchFamily="34" charset="0"/>
                          <a:ea typeface="Sans Serif Collection" panose="020B0502040504020204" pitchFamily="34" charset="0"/>
                          <a:cs typeface="Sans Serif Collection" panose="020B0502040504020204" pitchFamily="34" charset="0"/>
                        </a:rPr>
                        <a:t>Number of Multipliers of Input</a:t>
                      </a:r>
                      <a:endParaRPr lang="ko-KR" altLang="en-US" sz="2000">
                        <a:solidFill>
                          <a:schemeClr val="tx1"/>
                        </a:solidFill>
                        <a:latin typeface="Sans Serif Collection" panose="020B0502040504020204" pitchFamily="34" charset="0"/>
                        <a:cs typeface="Sans Serif Collection" panose="020B0502040504020204" pitchFamily="34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92679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>
                          <a:solidFill>
                            <a:schemeClr val="tx1"/>
                          </a:solidFill>
                          <a:latin typeface="Sans Serif Collection" panose="020B0502040504020204" pitchFamily="34" charset="0"/>
                          <a:ea typeface="Sans Serif Collection" panose="020B0502040504020204" pitchFamily="34" charset="0"/>
                          <a:cs typeface="Sans Serif Collection" panose="020B0502040504020204" pitchFamily="34" charset="0"/>
                        </a:rPr>
                        <a:t>00</a:t>
                      </a:r>
                      <a:endParaRPr lang="ko-KR" altLang="en-US" sz="2000">
                        <a:solidFill>
                          <a:schemeClr val="tx1"/>
                        </a:solidFill>
                        <a:latin typeface="Sans Serif Collection" panose="020B0502040504020204" pitchFamily="34" charset="0"/>
                        <a:cs typeface="Sans Serif Collection" panose="020B050204050402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>
                          <a:solidFill>
                            <a:schemeClr val="tx1"/>
                          </a:solidFill>
                          <a:latin typeface="Sans Serif Collection" panose="020B0502040504020204" pitchFamily="34" charset="0"/>
                          <a:ea typeface="Sans Serif Collection" panose="020B0502040504020204" pitchFamily="34" charset="0"/>
                          <a:cs typeface="Sans Serif Collection" panose="020B0502040504020204" pitchFamily="34" charset="0"/>
                        </a:rPr>
                        <a:t>128</a:t>
                      </a:r>
                      <a:endParaRPr lang="ko-KR" altLang="en-US" sz="2000">
                        <a:solidFill>
                          <a:schemeClr val="tx1"/>
                        </a:solidFill>
                        <a:latin typeface="Sans Serif Collection" panose="020B0502040504020204" pitchFamily="34" charset="0"/>
                        <a:cs typeface="Sans Serif Collection" panose="020B0502040504020204" pitchFamily="34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1662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>
                          <a:solidFill>
                            <a:schemeClr val="tx1"/>
                          </a:solidFill>
                          <a:latin typeface="Sans Serif Collection" panose="020B0502040504020204" pitchFamily="34" charset="0"/>
                          <a:ea typeface="Sans Serif Collection" panose="020B0502040504020204" pitchFamily="34" charset="0"/>
                          <a:cs typeface="Sans Serif Collection" panose="020B0502040504020204" pitchFamily="34" charset="0"/>
                        </a:rPr>
                        <a:t>02</a:t>
                      </a:r>
                      <a:endParaRPr lang="ko-KR" altLang="en-US" sz="2000">
                        <a:solidFill>
                          <a:schemeClr val="tx1"/>
                        </a:solidFill>
                        <a:latin typeface="Sans Serif Collection" panose="020B0502040504020204" pitchFamily="34" charset="0"/>
                        <a:cs typeface="Sans Serif Collection" panose="020B050204050402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>
                          <a:solidFill>
                            <a:schemeClr val="tx1"/>
                          </a:solidFill>
                          <a:latin typeface="Sans Serif Collection" panose="020B0502040504020204" pitchFamily="34" charset="0"/>
                          <a:ea typeface="Sans Serif Collection" panose="020B0502040504020204" pitchFamily="34" charset="0"/>
                          <a:cs typeface="Sans Serif Collection" panose="020B0502040504020204" pitchFamily="34" charset="0"/>
                        </a:rPr>
                        <a:t>8</a:t>
                      </a:r>
                      <a:endParaRPr lang="ko-KR" altLang="en-US" sz="2000">
                        <a:solidFill>
                          <a:schemeClr val="tx1"/>
                        </a:solidFill>
                        <a:latin typeface="Sans Serif Collection" panose="020B0502040504020204" pitchFamily="34" charset="0"/>
                        <a:cs typeface="Sans Serif Collection" panose="020B0502040504020204" pitchFamily="34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85075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>
                          <a:solidFill>
                            <a:schemeClr val="tx1"/>
                          </a:solidFill>
                          <a:latin typeface="Sans Serif Collection" panose="020B0502040504020204" pitchFamily="34" charset="0"/>
                          <a:ea typeface="Sans Serif Collection" panose="020B0502040504020204" pitchFamily="34" charset="0"/>
                          <a:cs typeface="Sans Serif Collection" panose="020B0502040504020204" pitchFamily="34" charset="0"/>
                        </a:rPr>
                        <a:t>04</a:t>
                      </a:r>
                      <a:endParaRPr lang="ko-KR" altLang="en-US" sz="2000">
                        <a:solidFill>
                          <a:schemeClr val="tx1"/>
                        </a:solidFill>
                        <a:latin typeface="Sans Serif Collection" panose="020B0502040504020204" pitchFamily="34" charset="0"/>
                        <a:cs typeface="Sans Serif Collection" panose="020B050204050402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>
                          <a:solidFill>
                            <a:schemeClr val="tx1"/>
                          </a:solidFill>
                          <a:latin typeface="Sans Serif Collection" panose="020B0502040504020204" pitchFamily="34" charset="0"/>
                          <a:ea typeface="Sans Serif Collection" panose="020B0502040504020204" pitchFamily="34" charset="0"/>
                          <a:cs typeface="Sans Serif Collection" panose="020B0502040504020204" pitchFamily="34" charset="0"/>
                        </a:rPr>
                        <a:t>16</a:t>
                      </a:r>
                      <a:endParaRPr lang="ko-KR" altLang="en-US" sz="2000">
                        <a:solidFill>
                          <a:schemeClr val="tx1"/>
                        </a:solidFill>
                        <a:latin typeface="Sans Serif Collection" panose="020B0502040504020204" pitchFamily="34" charset="0"/>
                        <a:cs typeface="Sans Serif Collection" panose="020B0502040504020204" pitchFamily="34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4691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>
                          <a:solidFill>
                            <a:schemeClr val="tx1"/>
                          </a:solidFill>
                          <a:latin typeface="Sans Serif Collection" panose="020B0502040504020204" pitchFamily="34" charset="0"/>
                          <a:ea typeface="Sans Serif Collection" panose="020B0502040504020204" pitchFamily="34" charset="0"/>
                          <a:cs typeface="Sans Serif Collection" panose="020B0502040504020204" pitchFamily="34" charset="0"/>
                        </a:rPr>
                        <a:t>06</a:t>
                      </a:r>
                      <a:endParaRPr lang="ko-KR" altLang="en-US" sz="2000">
                        <a:solidFill>
                          <a:schemeClr val="tx1"/>
                        </a:solidFill>
                        <a:latin typeface="Sans Serif Collection" panose="020B0502040504020204" pitchFamily="34" charset="0"/>
                        <a:cs typeface="Sans Serif Collection" panose="020B050204050402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>
                          <a:solidFill>
                            <a:schemeClr val="tx1"/>
                          </a:solidFill>
                          <a:latin typeface="Sans Serif Collection" panose="020B0502040504020204" pitchFamily="34" charset="0"/>
                          <a:ea typeface="Sans Serif Collection" panose="020B0502040504020204" pitchFamily="34" charset="0"/>
                          <a:cs typeface="Sans Serif Collection" panose="020B0502040504020204" pitchFamily="34" charset="0"/>
                        </a:rPr>
                        <a:t>8</a:t>
                      </a:r>
                      <a:endParaRPr lang="ko-KR" altLang="en-US" sz="2000">
                        <a:solidFill>
                          <a:schemeClr val="tx1"/>
                        </a:solidFill>
                        <a:latin typeface="Sans Serif Collection" panose="020B0502040504020204" pitchFamily="34" charset="0"/>
                        <a:cs typeface="Sans Serif Collection" panose="020B0502040504020204" pitchFamily="34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057591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>
                          <a:solidFill>
                            <a:schemeClr val="tx1"/>
                          </a:solidFill>
                          <a:latin typeface="Sans Serif Collection" panose="020B0502040504020204" pitchFamily="34" charset="0"/>
                          <a:ea typeface="Sans Serif Collection" panose="020B0502040504020204" pitchFamily="34" charset="0"/>
                          <a:cs typeface="Sans Serif Collection" panose="020B0502040504020204" pitchFamily="34" charset="0"/>
                        </a:rPr>
                        <a:t>08</a:t>
                      </a:r>
                      <a:endParaRPr lang="ko-KR" altLang="en-US" sz="2000">
                        <a:solidFill>
                          <a:schemeClr val="tx1"/>
                        </a:solidFill>
                        <a:latin typeface="Sans Serif Collection" panose="020B0502040504020204" pitchFamily="34" charset="0"/>
                        <a:cs typeface="Sans Serif Collection" panose="020B050204050402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>
                          <a:solidFill>
                            <a:schemeClr val="tx1"/>
                          </a:solidFill>
                          <a:latin typeface="Sans Serif Collection" panose="020B0502040504020204" pitchFamily="34" charset="0"/>
                          <a:ea typeface="Sans Serif Collection" panose="020B0502040504020204" pitchFamily="34" charset="0"/>
                          <a:cs typeface="Sans Serif Collection" panose="020B0502040504020204" pitchFamily="34" charset="0"/>
                        </a:rPr>
                        <a:t>16</a:t>
                      </a:r>
                      <a:endParaRPr lang="ko-KR" altLang="en-US" sz="2000">
                        <a:solidFill>
                          <a:schemeClr val="tx1"/>
                        </a:solidFill>
                        <a:latin typeface="Sans Serif Collection" panose="020B0502040504020204" pitchFamily="34" charset="0"/>
                        <a:cs typeface="Sans Serif Collection" panose="020B0502040504020204" pitchFamily="34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3556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>
                          <a:solidFill>
                            <a:schemeClr val="tx1"/>
                          </a:solidFill>
                          <a:latin typeface="Sans Serif Collection" panose="020B0502040504020204" pitchFamily="34" charset="0"/>
                          <a:ea typeface="Sans Serif Collection" panose="020B0502040504020204" pitchFamily="34" charset="0"/>
                          <a:cs typeface="Sans Serif Collection" panose="020B0502040504020204" pitchFamily="34" charset="0"/>
                        </a:rPr>
                        <a:t>10</a:t>
                      </a:r>
                      <a:endParaRPr lang="ko-KR" altLang="en-US" sz="2000">
                        <a:solidFill>
                          <a:schemeClr val="tx1"/>
                        </a:solidFill>
                        <a:latin typeface="Sans Serif Collection" panose="020B0502040504020204" pitchFamily="34" charset="0"/>
                        <a:cs typeface="Sans Serif Collection" panose="020B050204050402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>
                          <a:solidFill>
                            <a:schemeClr val="tx1"/>
                          </a:solidFill>
                          <a:latin typeface="Sans Serif Collection" panose="020B0502040504020204" pitchFamily="34" charset="0"/>
                          <a:ea typeface="Sans Serif Collection" panose="020B0502040504020204" pitchFamily="34" charset="0"/>
                          <a:cs typeface="Sans Serif Collection" panose="020B0502040504020204" pitchFamily="34" charset="0"/>
                        </a:rPr>
                        <a:t>2</a:t>
                      </a:r>
                      <a:endParaRPr lang="ko-KR" altLang="en-US" sz="2000">
                        <a:solidFill>
                          <a:schemeClr val="tx1"/>
                        </a:solidFill>
                        <a:latin typeface="Sans Serif Collection" panose="020B0502040504020204" pitchFamily="34" charset="0"/>
                        <a:cs typeface="Sans Serif Collection" panose="020B0502040504020204" pitchFamily="34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780152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>
                          <a:solidFill>
                            <a:schemeClr val="tx1"/>
                          </a:solidFill>
                          <a:latin typeface="Sans Serif Collection" panose="020B0502040504020204" pitchFamily="34" charset="0"/>
                          <a:ea typeface="Sans Serif Collection" panose="020B0502040504020204" pitchFamily="34" charset="0"/>
                          <a:cs typeface="Sans Serif Collection" panose="020B0502040504020204" pitchFamily="34" charset="0"/>
                        </a:rPr>
                        <a:t>12</a:t>
                      </a:r>
                      <a:endParaRPr lang="ko-KR" altLang="en-US" sz="2000">
                        <a:solidFill>
                          <a:schemeClr val="tx1"/>
                        </a:solidFill>
                        <a:latin typeface="Sans Serif Collection" panose="020B0502040504020204" pitchFamily="34" charset="0"/>
                        <a:cs typeface="Sans Serif Collection" panose="020B050204050402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>
                          <a:solidFill>
                            <a:schemeClr val="tx1"/>
                          </a:solidFill>
                          <a:latin typeface="Sans Serif Collection" panose="020B0502040504020204" pitchFamily="34" charset="0"/>
                          <a:ea typeface="Sans Serif Collection" panose="020B0502040504020204" pitchFamily="34" charset="0"/>
                          <a:cs typeface="Sans Serif Collection" panose="020B0502040504020204" pitchFamily="34" charset="0"/>
                        </a:rPr>
                        <a:t>8</a:t>
                      </a:r>
                      <a:endParaRPr lang="ko-KR" altLang="en-US" sz="2000">
                        <a:solidFill>
                          <a:schemeClr val="tx1"/>
                        </a:solidFill>
                        <a:latin typeface="Sans Serif Collection" panose="020B0502040504020204" pitchFamily="34" charset="0"/>
                        <a:cs typeface="Sans Serif Collection" panose="020B0502040504020204" pitchFamily="34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637834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>
                          <a:solidFill>
                            <a:schemeClr val="tx1"/>
                          </a:solidFill>
                          <a:latin typeface="Sans Serif Collection" panose="020B0502040504020204" pitchFamily="34" charset="0"/>
                          <a:ea typeface="Sans Serif Collection" panose="020B0502040504020204" pitchFamily="34" charset="0"/>
                          <a:cs typeface="Sans Serif Collection" panose="020B0502040504020204" pitchFamily="34" charset="0"/>
                        </a:rPr>
                        <a:t>13</a:t>
                      </a:r>
                      <a:endParaRPr lang="ko-KR" altLang="en-US" sz="2000">
                        <a:solidFill>
                          <a:schemeClr val="tx1"/>
                        </a:solidFill>
                        <a:latin typeface="Sans Serif Collection" panose="020B0502040504020204" pitchFamily="34" charset="0"/>
                        <a:cs typeface="Sans Serif Collection" panose="020B050204050402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>
                          <a:solidFill>
                            <a:schemeClr val="tx1"/>
                          </a:solidFill>
                          <a:latin typeface="Sans Serif Collection" panose="020B0502040504020204" pitchFamily="34" charset="0"/>
                          <a:ea typeface="Sans Serif Collection" panose="020B0502040504020204" pitchFamily="34" charset="0"/>
                          <a:cs typeface="Sans Serif Collection" panose="020B0502040504020204" pitchFamily="34" charset="0"/>
                        </a:rPr>
                        <a:t>8</a:t>
                      </a:r>
                      <a:endParaRPr lang="ko-KR" altLang="en-US" sz="2000">
                        <a:solidFill>
                          <a:schemeClr val="tx1"/>
                        </a:solidFill>
                        <a:latin typeface="Sans Serif Collection" panose="020B0502040504020204" pitchFamily="34" charset="0"/>
                        <a:cs typeface="Sans Serif Collection" panose="020B0502040504020204" pitchFamily="34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12429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>
                          <a:solidFill>
                            <a:schemeClr val="tx1"/>
                          </a:solidFill>
                          <a:latin typeface="Sans Serif Collection" panose="020B0502040504020204" pitchFamily="34" charset="0"/>
                          <a:ea typeface="Sans Serif Collection" panose="020B0502040504020204" pitchFamily="34" charset="0"/>
                          <a:cs typeface="Sans Serif Collection" panose="020B0502040504020204" pitchFamily="34" charset="0"/>
                        </a:rPr>
                        <a:t>14</a:t>
                      </a:r>
                      <a:endParaRPr lang="ko-KR" altLang="en-US" sz="2000">
                        <a:solidFill>
                          <a:schemeClr val="tx1"/>
                        </a:solidFill>
                        <a:latin typeface="Sans Serif Collection" panose="020B0502040504020204" pitchFamily="34" charset="0"/>
                        <a:cs typeface="Sans Serif Collection" panose="020B050204050402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>
                          <a:solidFill>
                            <a:schemeClr val="tx1"/>
                          </a:solidFill>
                          <a:latin typeface="Sans Serif Collection" panose="020B0502040504020204" pitchFamily="34" charset="0"/>
                          <a:ea typeface="Sans Serif Collection" panose="020B0502040504020204" pitchFamily="34" charset="0"/>
                          <a:cs typeface="Sans Serif Collection" panose="020B0502040504020204" pitchFamily="34" charset="0"/>
                        </a:rPr>
                        <a:t>8</a:t>
                      </a:r>
                      <a:endParaRPr lang="ko-KR" altLang="en-US" sz="2000">
                        <a:solidFill>
                          <a:schemeClr val="tx1"/>
                        </a:solidFill>
                        <a:latin typeface="Sans Serif Collection" panose="020B0502040504020204" pitchFamily="34" charset="0"/>
                        <a:cs typeface="Sans Serif Collection" panose="020B0502040504020204" pitchFamily="34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28768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>
                          <a:solidFill>
                            <a:schemeClr val="tx1"/>
                          </a:solidFill>
                          <a:latin typeface="Sans Serif Collection" panose="020B0502040504020204" pitchFamily="34" charset="0"/>
                          <a:ea typeface="Sans Serif Collection" panose="020B0502040504020204" pitchFamily="34" charset="0"/>
                          <a:cs typeface="Sans Serif Collection" panose="020B0502040504020204" pitchFamily="34" charset="0"/>
                        </a:rPr>
                        <a:t>17</a:t>
                      </a:r>
                      <a:endParaRPr lang="ko-KR" altLang="en-US" sz="2000">
                        <a:solidFill>
                          <a:schemeClr val="tx1"/>
                        </a:solidFill>
                        <a:latin typeface="Sans Serif Collection" panose="020B0502040504020204" pitchFamily="34" charset="0"/>
                        <a:cs typeface="Sans Serif Collection" panose="020B050204050402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>
                          <a:solidFill>
                            <a:schemeClr val="tx1"/>
                          </a:solidFill>
                          <a:latin typeface="Sans Serif Collection" panose="020B0502040504020204" pitchFamily="34" charset="0"/>
                          <a:ea typeface="Sans Serif Collection" panose="020B0502040504020204" pitchFamily="34" charset="0"/>
                          <a:cs typeface="Sans Serif Collection" panose="020B0502040504020204" pitchFamily="34" charset="0"/>
                        </a:rPr>
                        <a:t>16</a:t>
                      </a:r>
                      <a:endParaRPr lang="ko-KR" altLang="en-US" sz="2000">
                        <a:solidFill>
                          <a:schemeClr val="tx1"/>
                        </a:solidFill>
                        <a:latin typeface="Sans Serif Collection" panose="020B0502040504020204" pitchFamily="34" charset="0"/>
                        <a:cs typeface="Sans Serif Collection" panose="020B0502040504020204" pitchFamily="34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3461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>
                          <a:solidFill>
                            <a:schemeClr val="tx1"/>
                          </a:solidFill>
                          <a:latin typeface="Sans Serif Collection" panose="020B0502040504020204" pitchFamily="34" charset="0"/>
                          <a:ea typeface="Sans Serif Collection" panose="020B0502040504020204" pitchFamily="34" charset="0"/>
                          <a:cs typeface="Sans Serif Collection" panose="020B0502040504020204" pitchFamily="34" charset="0"/>
                        </a:rPr>
                        <a:t>20</a:t>
                      </a:r>
                      <a:endParaRPr lang="ko-KR" altLang="en-US" sz="2000">
                        <a:solidFill>
                          <a:schemeClr val="tx1"/>
                        </a:solidFill>
                        <a:latin typeface="Sans Serif Collection" panose="020B0502040504020204" pitchFamily="34" charset="0"/>
                        <a:cs typeface="Sans Serif Collection" panose="020B050204050402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>
                          <a:solidFill>
                            <a:schemeClr val="tx1"/>
                          </a:solidFill>
                          <a:latin typeface="Sans Serif Collection" panose="020B0502040504020204" pitchFamily="34" charset="0"/>
                          <a:ea typeface="Sans Serif Collection" panose="020B0502040504020204" pitchFamily="34" charset="0"/>
                          <a:cs typeface="Sans Serif Collection" panose="020B0502040504020204" pitchFamily="34" charset="0"/>
                        </a:rPr>
                        <a:t>8</a:t>
                      </a:r>
                      <a:endParaRPr lang="ko-KR" altLang="en-US" sz="2000">
                        <a:solidFill>
                          <a:schemeClr val="tx1"/>
                        </a:solidFill>
                        <a:latin typeface="Sans Serif Collection" panose="020B0502040504020204" pitchFamily="34" charset="0"/>
                        <a:cs typeface="Sans Serif Collection" panose="020B0502040504020204" pitchFamily="34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7116374"/>
                  </a:ext>
                </a:extLst>
              </a:tr>
            </a:tbl>
          </a:graphicData>
        </a:graphic>
      </p:graphicFrame>
      <p:sp>
        <p:nvSpPr>
          <p:cNvPr id="27" name="TextBox 26">
            <a:extLst>
              <a:ext uri="{FF2B5EF4-FFF2-40B4-BE49-F238E27FC236}">
                <a16:creationId xmlns:a16="http://schemas.microsoft.com/office/drawing/2014/main" id="{FB80C46C-1D73-5951-C3E6-F275B2130C76}"/>
              </a:ext>
            </a:extLst>
          </p:cNvPr>
          <p:cNvSpPr txBox="1"/>
          <p:nvPr/>
        </p:nvSpPr>
        <p:spPr>
          <a:xfrm>
            <a:off x="1553737" y="5921393"/>
            <a:ext cx="90845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/>
              <a:t>Table. 1. Number of Multipliers on each layers</a:t>
            </a:r>
            <a:endParaRPr lang="ko-KR" altLang="en-US" sz="2000"/>
          </a:p>
        </p:txBody>
      </p:sp>
      <p:pic>
        <p:nvPicPr>
          <p:cNvPr id="7" name="오디오 6">
            <a:hlinkClick r:id="" action="ppaction://media"/>
            <a:extLst>
              <a:ext uri="{FF2B5EF4-FFF2-40B4-BE49-F238E27FC236}">
                <a16:creationId xmlns:a16="http://schemas.microsoft.com/office/drawing/2014/main" id="{D305EAFB-4FF6-95F4-C125-DEB3126DA47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269522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695"/>
    </mc:Choice>
    <mc:Fallback xmlns="">
      <p:transition spd="slow" advTm="236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B69C3F-9C94-931B-46B5-BED47124E5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8155C6B-0DC8-2F31-6395-2E04D8EC4D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B9D8C-A161-4084-924B-59152344AFCF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F89A723-E9B2-33F9-41BC-0C3866EE9549}"/>
              </a:ext>
            </a:extLst>
          </p:cNvPr>
          <p:cNvSpPr txBox="1">
            <a:spLocks noChangeArrowheads="1"/>
          </p:cNvSpPr>
          <p:nvPr/>
        </p:nvSpPr>
        <p:spPr>
          <a:xfrm>
            <a:off x="685800" y="1282472"/>
            <a:ext cx="10846800" cy="446449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  <a:defRPr/>
            </a:pPr>
            <a:r>
              <a:rPr lang="en-US" altLang="ko-KR" sz="2400">
                <a:solidFill>
                  <a:prstClr val="black"/>
                </a:solidFill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Bias multiplier </a:t>
            </a:r>
            <a:r>
              <a:rPr lang="ko-KR" altLang="en-US" sz="2400">
                <a:solidFill>
                  <a:prstClr val="black"/>
                </a:solidFill>
                <a:latin typeface="Sans Serif Collection" panose="020B0502040504020204" pitchFamily="34" charset="0"/>
                <a:ea typeface="나눔바른고딕" panose="020B0603020101020101" pitchFamily="50" charset="-127"/>
                <a:cs typeface="Sans Serif Collection" panose="020B0502040504020204" pitchFamily="34" charset="0"/>
              </a:rPr>
              <a:t>값이 </a:t>
            </a:r>
            <a:r>
              <a:rPr lang="en-US" altLang="ko-KR" sz="2400">
                <a:solidFill>
                  <a:prstClr val="black"/>
                </a:solidFill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2048</a:t>
            </a:r>
            <a:r>
              <a:rPr lang="ko-KR" altLang="en-US" sz="2400">
                <a:solidFill>
                  <a:prstClr val="black"/>
                </a:solidFill>
                <a:latin typeface="Sans Serif Collection" panose="020B0502040504020204" pitchFamily="34" charset="0"/>
                <a:ea typeface="나눔바른고딕" panose="020B0603020101020101" pitchFamily="50" charset="-127"/>
                <a:cs typeface="Sans Serif Collection" panose="020B0502040504020204" pitchFamily="34" charset="0"/>
              </a:rPr>
              <a:t>이 되도록 </a:t>
            </a:r>
            <a:r>
              <a:rPr lang="en-US" altLang="ko-KR" sz="2400">
                <a:solidFill>
                  <a:prstClr val="black"/>
                </a:solidFill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weight_multiplier</a:t>
            </a:r>
            <a:r>
              <a:rPr lang="ko-KR" altLang="en-US" sz="2400">
                <a:solidFill>
                  <a:prstClr val="black"/>
                </a:solidFill>
                <a:latin typeface="Sans Serif Collection" panose="020B0502040504020204" pitchFamily="34" charset="0"/>
                <a:ea typeface="나눔바른고딕" panose="020B0603020101020101" pitchFamily="50" charset="-127"/>
                <a:cs typeface="Sans Serif Collection" panose="020B0502040504020204" pitchFamily="34" charset="0"/>
              </a:rPr>
              <a:t>와 </a:t>
            </a:r>
            <a:r>
              <a:rPr lang="en-US" altLang="ko-KR" sz="2400">
                <a:solidFill>
                  <a:prstClr val="black"/>
                </a:solidFill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input_multiplier</a:t>
            </a:r>
            <a:r>
              <a:rPr lang="ko-KR" altLang="en-US" sz="2400">
                <a:solidFill>
                  <a:prstClr val="black"/>
                </a:solidFill>
                <a:latin typeface="Sans Serif Collection" panose="020B0502040504020204" pitchFamily="34" charset="0"/>
                <a:ea typeface="나눔바른고딕" panose="020B0603020101020101" pitchFamily="50" charset="-127"/>
                <a:cs typeface="Sans Serif Collection" panose="020B0502040504020204" pitchFamily="34" charset="0"/>
              </a:rPr>
              <a:t>의 값을 임의로 설정한다</a:t>
            </a:r>
            <a:r>
              <a:rPr lang="en-US" altLang="ko-KR" sz="2400">
                <a:solidFill>
                  <a:prstClr val="black"/>
                </a:solidFill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. hardware</a:t>
            </a:r>
            <a:r>
              <a:rPr lang="ko-KR" altLang="en-US" sz="2400">
                <a:solidFill>
                  <a:prstClr val="black"/>
                </a:solidFill>
                <a:latin typeface="Sans Serif Collection" panose="020B0502040504020204" pitchFamily="34" charset="0"/>
                <a:ea typeface="나눔바른고딕" panose="020B0603020101020101" pitchFamily="50" charset="-127"/>
                <a:cs typeface="Sans Serif Collection" panose="020B0502040504020204" pitchFamily="34" charset="0"/>
              </a:rPr>
              <a:t>에서 </a:t>
            </a:r>
            <a:r>
              <a:rPr lang="en-US" altLang="ko-KR" sz="2400">
                <a:solidFill>
                  <a:prstClr val="black"/>
                </a:solidFill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bit shift</a:t>
            </a:r>
            <a:r>
              <a:rPr lang="ko-KR" altLang="en-US" sz="2400">
                <a:solidFill>
                  <a:prstClr val="black"/>
                </a:solidFill>
                <a:latin typeface="Sans Serif Collection" panose="020B0502040504020204" pitchFamily="34" charset="0"/>
                <a:ea typeface="나눔바른고딕" panose="020B0603020101020101" pitchFamily="50" charset="-127"/>
                <a:cs typeface="Sans Serif Collection" panose="020B0502040504020204" pitchFamily="34" charset="0"/>
              </a:rPr>
              <a:t>연산으로 </a:t>
            </a:r>
            <a:r>
              <a:rPr lang="en-US" altLang="ko-KR" sz="2400">
                <a:solidFill>
                  <a:prstClr val="black"/>
                </a:solidFill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software</a:t>
            </a:r>
            <a:r>
              <a:rPr lang="ko-KR" altLang="en-US" sz="2400">
                <a:solidFill>
                  <a:prstClr val="black"/>
                </a:solidFill>
                <a:latin typeface="Sans Serif Collection" panose="020B0502040504020204" pitchFamily="34" charset="0"/>
                <a:ea typeface="나눔바른고딕" panose="020B0603020101020101" pitchFamily="50" charset="-127"/>
                <a:cs typeface="Sans Serif Collection" panose="020B0502040504020204" pitchFamily="34" charset="0"/>
              </a:rPr>
              <a:t>와의 값 비교시 정확도를 위해서 </a:t>
            </a:r>
            <a:r>
              <a:rPr lang="en-US" altLang="ko-KR" sz="2400">
                <a:solidFill>
                  <a:prstClr val="black"/>
                </a:solidFill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2^11 (2048)</a:t>
            </a:r>
            <a:r>
              <a:rPr lang="ko-KR" altLang="en-US" sz="2400">
                <a:solidFill>
                  <a:prstClr val="black"/>
                </a:solidFill>
                <a:latin typeface="Sans Serif Collection" panose="020B0502040504020204" pitchFamily="34" charset="0"/>
                <a:ea typeface="나눔바른고딕" panose="020B0603020101020101" pitchFamily="50" charset="-127"/>
                <a:cs typeface="Sans Serif Collection" panose="020B0502040504020204" pitchFamily="34" charset="0"/>
              </a:rPr>
              <a:t>로 설정하였다</a:t>
            </a:r>
            <a:r>
              <a:rPr lang="en-US" altLang="ko-KR" sz="2400">
                <a:solidFill>
                  <a:prstClr val="black"/>
                </a:solidFill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.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  <a:defRPr/>
            </a:pPr>
            <a:endParaRPr lang="en-US" altLang="ko-KR" sz="2400">
              <a:solidFill>
                <a:prstClr val="black"/>
              </a:solidFill>
              <a:latin typeface="Sans Serif Collection" panose="020B0502040504020204" pitchFamily="34" charset="0"/>
              <a:ea typeface="Sans Serif Collection" panose="020B0502040504020204" pitchFamily="34" charset="0"/>
              <a:cs typeface="Sans Serif Collection" panose="020B0502040504020204" pitchFamily="34" charset="0"/>
            </a:endParaRP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  <a:defRPr/>
            </a:pPr>
            <a:r>
              <a:rPr lang="ko-KR" altLang="en-US" sz="2400">
                <a:solidFill>
                  <a:prstClr val="black"/>
                </a:solidFill>
                <a:latin typeface="Sans Serif Collection" panose="020B0502040504020204" pitchFamily="34" charset="0"/>
                <a:ea typeface="나눔바른고딕" panose="020B0603020101020101" pitchFamily="50" charset="-127"/>
                <a:cs typeface="Sans Serif Collection" panose="020B0502040504020204" pitchFamily="34" charset="0"/>
              </a:rPr>
              <a:t>각 </a:t>
            </a:r>
            <a:r>
              <a:rPr lang="en-US" altLang="ko-KR" sz="2400">
                <a:solidFill>
                  <a:prstClr val="black"/>
                </a:solidFill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channel</a:t>
            </a:r>
            <a:r>
              <a:rPr lang="ko-KR" altLang="en-US" sz="2400">
                <a:solidFill>
                  <a:prstClr val="black"/>
                </a:solidFill>
                <a:latin typeface="Sans Serif Collection" panose="020B0502040504020204" pitchFamily="34" charset="0"/>
                <a:ea typeface="나눔바른고딕" panose="020B0603020101020101" pitchFamily="50" charset="-127"/>
                <a:cs typeface="Sans Serif Collection" panose="020B0502040504020204" pitchFamily="34" charset="0"/>
              </a:rPr>
              <a:t>의 </a:t>
            </a:r>
            <a:r>
              <a:rPr lang="en-US" altLang="ko-KR" sz="2400">
                <a:solidFill>
                  <a:prstClr val="black"/>
                </a:solidFill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min, max</a:t>
            </a:r>
            <a:r>
              <a:rPr lang="ko-KR" altLang="en-US" sz="2400">
                <a:solidFill>
                  <a:prstClr val="black"/>
                </a:solidFill>
                <a:latin typeface="Sans Serif Collection" panose="020B0502040504020204" pitchFamily="34" charset="0"/>
                <a:ea typeface="나눔바른고딕" panose="020B0603020101020101" pitchFamily="50" charset="-127"/>
                <a:cs typeface="Sans Serif Collection" panose="020B0502040504020204" pitchFamily="34" charset="0"/>
              </a:rPr>
              <a:t>의 절대값을 구하여 </a:t>
            </a:r>
            <a:r>
              <a:rPr lang="en-US" altLang="ko-KR" sz="2400">
                <a:solidFill>
                  <a:prstClr val="black"/>
                </a:solidFill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8bit</a:t>
            </a:r>
            <a:r>
              <a:rPr lang="ko-KR" altLang="en-US" sz="2400">
                <a:solidFill>
                  <a:prstClr val="black"/>
                </a:solidFill>
                <a:latin typeface="Sans Serif Collection" panose="020B0502040504020204" pitchFamily="34" charset="0"/>
                <a:ea typeface="나눔바른고딕" panose="020B0603020101020101" pitchFamily="50" charset="-127"/>
                <a:cs typeface="Sans Serif Collection" panose="020B0502040504020204" pitchFamily="34" charset="0"/>
              </a:rPr>
              <a:t>의 최대값인 </a:t>
            </a:r>
            <a:r>
              <a:rPr lang="en-US" altLang="ko-KR" sz="2400">
                <a:solidFill>
                  <a:prstClr val="black"/>
                </a:solidFill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127</a:t>
            </a:r>
            <a:r>
              <a:rPr lang="ko-KR" altLang="en-US" sz="2400">
                <a:solidFill>
                  <a:prstClr val="black"/>
                </a:solidFill>
                <a:latin typeface="Sans Serif Collection" panose="020B0502040504020204" pitchFamily="34" charset="0"/>
                <a:ea typeface="나눔바른고딕" panose="020B0603020101020101" pitchFamily="50" charset="-127"/>
                <a:cs typeface="Sans Serif Collection" panose="020B0502040504020204" pitchFamily="34" charset="0"/>
              </a:rPr>
              <a:t>로 나누고 둘 중 큰 값을 </a:t>
            </a:r>
            <a:r>
              <a:rPr lang="en-US" altLang="ko-KR" sz="2400">
                <a:solidFill>
                  <a:prstClr val="black"/>
                </a:solidFill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multiplier</a:t>
            </a:r>
            <a:r>
              <a:rPr lang="ko-KR" altLang="en-US" sz="2400">
                <a:solidFill>
                  <a:prstClr val="black"/>
                </a:solidFill>
                <a:latin typeface="Sans Serif Collection" panose="020B0502040504020204" pitchFamily="34" charset="0"/>
                <a:ea typeface="나눔바른고딕" panose="020B0603020101020101" pitchFamily="50" charset="-127"/>
                <a:cs typeface="Sans Serif Collection" panose="020B0502040504020204" pitchFamily="34" charset="0"/>
              </a:rPr>
              <a:t>로 사용한다</a:t>
            </a:r>
            <a:r>
              <a:rPr lang="en-US" altLang="ko-KR" sz="2400">
                <a:solidFill>
                  <a:prstClr val="black"/>
                </a:solidFill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.</a:t>
            </a:r>
            <a:endParaRPr lang="en-US" altLang="ko-KR" sz="2400" dirty="0">
              <a:solidFill>
                <a:prstClr val="black"/>
              </a:solidFill>
              <a:latin typeface="Sans Serif Collection" panose="020B0502040504020204" pitchFamily="34" charset="0"/>
              <a:ea typeface="Sans Serif Collection" panose="020B0502040504020204" pitchFamily="34" charset="0"/>
              <a:cs typeface="Sans Serif Collection" panose="020B0502040504020204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F0834A-0C35-046B-34CD-ACA72F2C1A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b="1"/>
              <a:t>Deep Learning Hardware </a:t>
            </a:r>
            <a:r>
              <a:rPr lang="ko-KR" altLang="en-US" b="1"/>
              <a:t>설계 경진대회</a:t>
            </a:r>
            <a:endParaRPr lang="ko-KR" altLang="en-US" b="1" dirty="0"/>
          </a:p>
        </p:txBody>
      </p:sp>
      <p:sp>
        <p:nvSpPr>
          <p:cNvPr id="7" name="11 CuadroTexto">
            <a:extLst>
              <a:ext uri="{FF2B5EF4-FFF2-40B4-BE49-F238E27FC236}">
                <a16:creationId xmlns:a16="http://schemas.microsoft.com/office/drawing/2014/main" id="{45CAA9CD-4DE1-1188-8437-16F6146CA50E}"/>
              </a:ext>
            </a:extLst>
          </p:cNvPr>
          <p:cNvSpPr txBox="1"/>
          <p:nvPr/>
        </p:nvSpPr>
        <p:spPr>
          <a:xfrm>
            <a:off x="330200" y="166829"/>
            <a:ext cx="80121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>
                <a:solidFill>
                  <a:prstClr val="black"/>
                </a:solidFill>
                <a:latin typeface="Arial" panose="020B0604020202020204" pitchFamily="34" charset="0"/>
                <a:ea typeface="나눔바른고딕" panose="020B0603020101020101" pitchFamily="50" charset="-127"/>
                <a:cs typeface="Arial" panose="020B0604020202020204" pitchFamily="34" charset="0"/>
              </a:rPr>
              <a:t>3-1. Design Detail - Quantization Method</a:t>
            </a:r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오디오 11">
            <a:hlinkClick r:id="" action="ppaction://media"/>
            <a:extLst>
              <a:ext uri="{FF2B5EF4-FFF2-40B4-BE49-F238E27FC236}">
                <a16:creationId xmlns:a16="http://schemas.microsoft.com/office/drawing/2014/main" id="{C959FC8B-8045-1DDC-67C1-9358D7AE4D0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738187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511"/>
    </mc:Choice>
    <mc:Fallback xmlns="">
      <p:transition spd="slow" advTm="225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4D6E54-BF99-F191-0C21-07522D2A6F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F595CD6-E831-99E6-75E4-56D414F591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B9D8C-A161-4084-924B-59152344AFCF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5E0B9A-D9AB-DE23-1C1B-F386F366C1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b="1"/>
              <a:t>Deep Learning Hardware </a:t>
            </a:r>
            <a:r>
              <a:rPr lang="ko-KR" altLang="en-US" b="1"/>
              <a:t>설계 경진대회</a:t>
            </a:r>
            <a:endParaRPr lang="ko-KR" altLang="en-US" b="1" dirty="0"/>
          </a:p>
        </p:txBody>
      </p:sp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73D35189-8808-9F60-177D-B9CDFD6BBEB7}"/>
              </a:ext>
            </a:extLst>
          </p:cNvPr>
          <p:cNvSpPr/>
          <p:nvPr/>
        </p:nvSpPr>
        <p:spPr>
          <a:xfrm>
            <a:off x="6092173" y="3600343"/>
            <a:ext cx="540834" cy="423746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BC80F23-2438-A0AB-FA25-C609C4CF8CFF}"/>
              </a:ext>
            </a:extLst>
          </p:cNvPr>
          <p:cNvSpPr txBox="1"/>
          <p:nvPr/>
        </p:nvSpPr>
        <p:spPr>
          <a:xfrm>
            <a:off x="585874" y="979332"/>
            <a:ext cx="5245295" cy="50783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indent="0" algn="just" fontAlgn="base" latinLnBrk="1">
              <a:lnSpc>
                <a:spcPct val="150000"/>
              </a:lnSpc>
              <a:buNone/>
            </a:pPr>
            <a:r>
              <a:rPr lang="en-US" altLang="ko-KR" sz="1800" kern="0" spc="0">
                <a:solidFill>
                  <a:srgbClr val="000000"/>
                </a:solidFill>
                <a:effectLst/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Multipler            Input          Weight          Bias</a:t>
            </a:r>
          </a:p>
          <a:p>
            <a:pPr marL="0" marR="0" indent="0" algn="just" fontAlgn="base" latinLnBrk="1">
              <a:lnSpc>
                <a:spcPct val="150000"/>
              </a:lnSpc>
              <a:buNone/>
            </a:pPr>
            <a:r>
              <a:rPr lang="en-US" altLang="ko-KR" sz="1800" kern="0" spc="0">
                <a:solidFill>
                  <a:srgbClr val="000000"/>
                </a:solidFill>
                <a:effectLst/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 CONV0:         48.9323         20.9064         1023</a:t>
            </a:r>
          </a:p>
          <a:p>
            <a:pPr marL="0" marR="0" indent="0" algn="just" fontAlgn="base" latinLnBrk="1">
              <a:lnSpc>
                <a:spcPct val="150000"/>
              </a:lnSpc>
              <a:buNone/>
            </a:pPr>
            <a:r>
              <a:rPr lang="en-US" altLang="ko-KR" sz="1800" kern="0" spc="0">
                <a:solidFill>
                  <a:srgbClr val="000000"/>
                </a:solidFill>
                <a:effectLst/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 CONV2:         7.86606         260.232         2047</a:t>
            </a:r>
          </a:p>
          <a:p>
            <a:pPr marL="0" marR="0" indent="0" algn="just" fontAlgn="base" latinLnBrk="1">
              <a:lnSpc>
                <a:spcPct val="150000"/>
              </a:lnSpc>
              <a:buNone/>
            </a:pPr>
            <a:r>
              <a:rPr lang="en-US" altLang="ko-KR" sz="1800" kern="0" spc="0">
                <a:solidFill>
                  <a:srgbClr val="000000"/>
                </a:solidFill>
                <a:effectLst/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 CONV4:         10.6724         191.804         2047</a:t>
            </a:r>
          </a:p>
          <a:p>
            <a:pPr marL="0" marR="0" indent="0" algn="just" fontAlgn="base" latinLnBrk="1">
              <a:lnSpc>
                <a:spcPct val="150000"/>
              </a:lnSpc>
              <a:buNone/>
            </a:pPr>
            <a:r>
              <a:rPr lang="en-US" altLang="ko-KR" sz="1800" kern="0" spc="0">
                <a:solidFill>
                  <a:srgbClr val="000000"/>
                </a:solidFill>
                <a:effectLst/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 CONV6:         9.81697         208.517         2047</a:t>
            </a:r>
          </a:p>
          <a:p>
            <a:pPr marL="0" marR="0" indent="0" algn="just" fontAlgn="base" latinLnBrk="1">
              <a:lnSpc>
                <a:spcPct val="150000"/>
              </a:lnSpc>
              <a:buNone/>
            </a:pPr>
            <a:r>
              <a:rPr lang="en-US" altLang="ko-KR" sz="1800" kern="0" spc="0">
                <a:solidFill>
                  <a:srgbClr val="000000"/>
                </a:solidFill>
                <a:effectLst/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 CONV8:         14.7207         139.056         2047</a:t>
            </a:r>
          </a:p>
          <a:p>
            <a:pPr marL="0" marR="0" indent="0" algn="just" fontAlgn="base" latinLnBrk="1">
              <a:lnSpc>
                <a:spcPct val="150000"/>
              </a:lnSpc>
              <a:buNone/>
            </a:pPr>
            <a:r>
              <a:rPr lang="en-US" altLang="ko-KR" sz="1800" kern="0" spc="0">
                <a:solidFill>
                  <a:srgbClr val="000000"/>
                </a:solidFill>
                <a:effectLst/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 CONV10:        2.82652         724.211         2047</a:t>
            </a:r>
          </a:p>
          <a:p>
            <a:pPr marL="0" marR="0" indent="0" algn="just" fontAlgn="base" latinLnBrk="1">
              <a:lnSpc>
                <a:spcPct val="150000"/>
              </a:lnSpc>
              <a:buNone/>
            </a:pPr>
            <a:r>
              <a:rPr lang="en-US" altLang="ko-KR" sz="1800" kern="0" spc="0">
                <a:solidFill>
                  <a:srgbClr val="000000"/>
                </a:solidFill>
                <a:effectLst/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 CONV12:        5.94372         344.397         2047</a:t>
            </a:r>
          </a:p>
          <a:p>
            <a:pPr marL="0" marR="0" indent="0" algn="just" fontAlgn="base" latinLnBrk="1">
              <a:lnSpc>
                <a:spcPct val="150000"/>
              </a:lnSpc>
              <a:buNone/>
            </a:pPr>
            <a:r>
              <a:rPr lang="en-US" altLang="ko-KR" sz="1800" kern="0" spc="0">
                <a:solidFill>
                  <a:srgbClr val="000000"/>
                </a:solidFill>
                <a:effectLst/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 CONV13:        7.3469           278.621         2047</a:t>
            </a:r>
          </a:p>
          <a:p>
            <a:pPr marL="0" marR="0" indent="0" algn="just" fontAlgn="base" latinLnBrk="1">
              <a:lnSpc>
                <a:spcPct val="150000"/>
              </a:lnSpc>
              <a:buNone/>
            </a:pPr>
            <a:r>
              <a:rPr lang="en-US" altLang="ko-KR" sz="1800" kern="0" spc="0">
                <a:solidFill>
                  <a:srgbClr val="000000"/>
                </a:solidFill>
                <a:effectLst/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 CONV14:        6.74057         303.684         2047</a:t>
            </a:r>
          </a:p>
          <a:p>
            <a:pPr marL="0" marR="0" indent="0" algn="just" fontAlgn="base" latinLnBrk="1">
              <a:lnSpc>
                <a:spcPct val="150000"/>
              </a:lnSpc>
              <a:buNone/>
            </a:pPr>
            <a:r>
              <a:rPr lang="en-US" altLang="ko-KR" sz="1800" kern="0" spc="0">
                <a:solidFill>
                  <a:srgbClr val="000000"/>
                </a:solidFill>
                <a:effectLst/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 CONV17:        16.8386         121.566         2047</a:t>
            </a:r>
          </a:p>
          <a:p>
            <a:pPr marL="0" marR="0" indent="0" algn="just" fontAlgn="base" latinLnBrk="1">
              <a:lnSpc>
                <a:spcPct val="150000"/>
              </a:lnSpc>
              <a:buNone/>
            </a:pPr>
            <a:r>
              <a:rPr lang="en-US" altLang="ko-KR" sz="1800" kern="0" spc="0">
                <a:solidFill>
                  <a:srgbClr val="000000"/>
                </a:solidFill>
                <a:effectLst/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 CONV20:        8.36135         244.817         2047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F3B77D0-8CAE-E3A8-0DFA-B49EA99A24EC}"/>
              </a:ext>
            </a:extLst>
          </p:cNvPr>
          <p:cNvSpPr txBox="1"/>
          <p:nvPr/>
        </p:nvSpPr>
        <p:spPr>
          <a:xfrm>
            <a:off x="6894011" y="979332"/>
            <a:ext cx="4712115" cy="50783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indent="0" algn="just" fontAlgn="base" latinLnBrk="1">
              <a:lnSpc>
                <a:spcPct val="150000"/>
              </a:lnSpc>
              <a:buNone/>
            </a:pPr>
            <a:r>
              <a:rPr lang="en-US" altLang="ko-KR" sz="1800" kern="0" spc="0">
                <a:solidFill>
                  <a:srgbClr val="000000"/>
                </a:solidFill>
                <a:effectLst/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Multipler    Input    Weight         Bias</a:t>
            </a:r>
          </a:p>
          <a:p>
            <a:pPr marL="0" marR="0" indent="0" algn="just" fontAlgn="base" latinLnBrk="1">
              <a:lnSpc>
                <a:spcPct val="150000"/>
              </a:lnSpc>
              <a:buNone/>
            </a:pPr>
            <a:r>
              <a:rPr lang="en-US" altLang="ko-KR" sz="1800" kern="0" spc="0">
                <a:solidFill>
                  <a:srgbClr val="000000"/>
                </a:solidFill>
                <a:effectLst/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 CONV0:         128            16         2048</a:t>
            </a:r>
          </a:p>
          <a:p>
            <a:pPr marL="0" marR="0" indent="0" algn="just" fontAlgn="base" latinLnBrk="1">
              <a:lnSpc>
                <a:spcPct val="150000"/>
              </a:lnSpc>
              <a:buNone/>
            </a:pPr>
            <a:r>
              <a:rPr lang="en-US" altLang="ko-KR" sz="1800" kern="0" spc="0">
                <a:solidFill>
                  <a:srgbClr val="000000"/>
                </a:solidFill>
                <a:effectLst/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 CONV2:             8           256        2048</a:t>
            </a:r>
          </a:p>
          <a:p>
            <a:pPr marL="0" marR="0" indent="0" algn="just" fontAlgn="base" latinLnBrk="1">
              <a:lnSpc>
                <a:spcPct val="150000"/>
              </a:lnSpc>
              <a:buNone/>
            </a:pPr>
            <a:r>
              <a:rPr lang="en-US" altLang="ko-KR" sz="1800" kern="0" spc="0">
                <a:solidFill>
                  <a:srgbClr val="000000"/>
                </a:solidFill>
                <a:effectLst/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 CONV4:           16           128        2048</a:t>
            </a:r>
          </a:p>
          <a:p>
            <a:pPr marL="0" marR="0" indent="0" algn="just" fontAlgn="base" latinLnBrk="1">
              <a:lnSpc>
                <a:spcPct val="150000"/>
              </a:lnSpc>
              <a:buNone/>
            </a:pPr>
            <a:r>
              <a:rPr lang="en-US" altLang="ko-KR" sz="1800" kern="0" spc="0">
                <a:solidFill>
                  <a:srgbClr val="000000"/>
                </a:solidFill>
                <a:effectLst/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 CONV6:             8           256        2048</a:t>
            </a:r>
          </a:p>
          <a:p>
            <a:pPr marL="0" marR="0" indent="0" algn="just" fontAlgn="base" latinLnBrk="1">
              <a:lnSpc>
                <a:spcPct val="150000"/>
              </a:lnSpc>
              <a:buNone/>
            </a:pPr>
            <a:r>
              <a:rPr lang="en-US" altLang="ko-KR" sz="1800" kern="0" spc="0">
                <a:solidFill>
                  <a:srgbClr val="000000"/>
                </a:solidFill>
                <a:effectLst/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 CONV8:           16           128        2048</a:t>
            </a:r>
          </a:p>
          <a:p>
            <a:pPr marL="0" marR="0" indent="0" algn="just" fontAlgn="base" latinLnBrk="1">
              <a:lnSpc>
                <a:spcPct val="150000"/>
              </a:lnSpc>
              <a:buNone/>
            </a:pPr>
            <a:r>
              <a:rPr lang="en-US" altLang="ko-KR" sz="1800" kern="0" spc="0">
                <a:solidFill>
                  <a:srgbClr val="000000"/>
                </a:solidFill>
                <a:effectLst/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 CONV10:           2         1024        2048</a:t>
            </a:r>
          </a:p>
          <a:p>
            <a:pPr marL="0" marR="0" indent="0" algn="just" fontAlgn="base" latinLnBrk="1">
              <a:lnSpc>
                <a:spcPct val="150000"/>
              </a:lnSpc>
              <a:buNone/>
            </a:pPr>
            <a:r>
              <a:rPr lang="en-US" altLang="ko-KR" sz="1800" kern="0" spc="0">
                <a:solidFill>
                  <a:srgbClr val="000000"/>
                </a:solidFill>
                <a:effectLst/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 CONV12:           8           256        2048</a:t>
            </a:r>
          </a:p>
          <a:p>
            <a:pPr marL="0" marR="0" indent="0" algn="just" fontAlgn="base" latinLnBrk="1">
              <a:lnSpc>
                <a:spcPct val="150000"/>
              </a:lnSpc>
              <a:buNone/>
            </a:pPr>
            <a:r>
              <a:rPr lang="en-US" altLang="ko-KR" sz="1800" kern="0" spc="0">
                <a:solidFill>
                  <a:srgbClr val="000000"/>
                </a:solidFill>
                <a:effectLst/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 CONV13:           8           256        2048</a:t>
            </a:r>
          </a:p>
          <a:p>
            <a:pPr marL="0" marR="0" indent="0" algn="just" fontAlgn="base" latinLnBrk="1">
              <a:lnSpc>
                <a:spcPct val="150000"/>
              </a:lnSpc>
              <a:buNone/>
            </a:pPr>
            <a:r>
              <a:rPr lang="en-US" altLang="ko-KR" sz="1800" kern="0" spc="0">
                <a:solidFill>
                  <a:srgbClr val="000000"/>
                </a:solidFill>
                <a:effectLst/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 CONV14:           8           256        2048</a:t>
            </a:r>
          </a:p>
          <a:p>
            <a:pPr marL="0" marR="0" indent="0" algn="just" fontAlgn="base" latinLnBrk="1">
              <a:lnSpc>
                <a:spcPct val="150000"/>
              </a:lnSpc>
              <a:buNone/>
            </a:pPr>
            <a:r>
              <a:rPr lang="en-US" altLang="ko-KR" sz="1800" kern="0" spc="0">
                <a:solidFill>
                  <a:srgbClr val="000000"/>
                </a:solidFill>
                <a:effectLst/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 CONV17:         16          128         2048</a:t>
            </a:r>
          </a:p>
          <a:p>
            <a:pPr marL="0" marR="0" indent="0" algn="just" fontAlgn="base" latinLnBrk="1">
              <a:lnSpc>
                <a:spcPct val="150000"/>
              </a:lnSpc>
              <a:buNone/>
            </a:pPr>
            <a:r>
              <a:rPr lang="en-US" altLang="ko-KR" sz="1800" kern="0" spc="0">
                <a:solidFill>
                  <a:srgbClr val="000000"/>
                </a:solidFill>
                <a:effectLst/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 CONV20:           8           256        2048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33B31C-2422-4F70-20CA-A8B3E14306FF}"/>
              </a:ext>
            </a:extLst>
          </p:cNvPr>
          <p:cNvSpPr txBox="1"/>
          <p:nvPr/>
        </p:nvSpPr>
        <p:spPr>
          <a:xfrm>
            <a:off x="1553737" y="6041965"/>
            <a:ext cx="90845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/>
              <a:t>Figure. 7. Number of multipliers</a:t>
            </a:r>
            <a:endParaRPr lang="ko-KR" altLang="en-US" sz="2000"/>
          </a:p>
        </p:txBody>
      </p:sp>
      <p:sp>
        <p:nvSpPr>
          <p:cNvPr id="8" name="11 CuadroTexto">
            <a:extLst>
              <a:ext uri="{FF2B5EF4-FFF2-40B4-BE49-F238E27FC236}">
                <a16:creationId xmlns:a16="http://schemas.microsoft.com/office/drawing/2014/main" id="{E8B36C37-77C2-6CA0-1C31-31419820B6B0}"/>
              </a:ext>
            </a:extLst>
          </p:cNvPr>
          <p:cNvSpPr txBox="1"/>
          <p:nvPr/>
        </p:nvSpPr>
        <p:spPr>
          <a:xfrm>
            <a:off x="330200" y="166829"/>
            <a:ext cx="80121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>
                <a:solidFill>
                  <a:prstClr val="black"/>
                </a:solidFill>
                <a:latin typeface="Arial" panose="020B0604020202020204" pitchFamily="34" charset="0"/>
                <a:ea typeface="나눔바른고딕" panose="020B0603020101020101" pitchFamily="50" charset="-127"/>
                <a:cs typeface="Arial" panose="020B0604020202020204" pitchFamily="34" charset="0"/>
              </a:rPr>
              <a:t>3-1. Design Detail - Quantization Method</a:t>
            </a:r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오디오 9">
            <a:hlinkClick r:id="" action="ppaction://media"/>
            <a:extLst>
              <a:ext uri="{FF2B5EF4-FFF2-40B4-BE49-F238E27FC236}">
                <a16:creationId xmlns:a16="http://schemas.microsoft.com/office/drawing/2014/main" id="{D4E01FBC-4221-046C-FCE5-356582B8CEE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662209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446"/>
    </mc:Choice>
    <mc:Fallback xmlns="">
      <p:transition spd="slow" advTm="144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E9180B-DA06-5DA9-D080-C5A6DA8A65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5DE09B4-3B53-2D68-7627-C4A337924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B9D8C-A161-4084-924B-59152344AFCF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E064F8-8274-A22A-5DDE-BF9B6E884F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b="1"/>
              <a:t>Deep Learning Hardware </a:t>
            </a:r>
            <a:r>
              <a:rPr lang="ko-KR" altLang="en-US" b="1"/>
              <a:t>설계 경진대회</a:t>
            </a:r>
            <a:endParaRPr lang="ko-KR" altLang="en-US" b="1" dirty="0"/>
          </a:p>
        </p:txBody>
      </p:sp>
      <p:sp>
        <p:nvSpPr>
          <p:cNvPr id="8" name="11 CuadroTexto">
            <a:extLst>
              <a:ext uri="{FF2B5EF4-FFF2-40B4-BE49-F238E27FC236}">
                <a16:creationId xmlns:a16="http://schemas.microsoft.com/office/drawing/2014/main" id="{0DBF0AAD-0E12-4720-8C0A-634CBC696EBB}"/>
              </a:ext>
            </a:extLst>
          </p:cNvPr>
          <p:cNvSpPr txBox="1"/>
          <p:nvPr/>
        </p:nvSpPr>
        <p:spPr>
          <a:xfrm>
            <a:off x="330200" y="166829"/>
            <a:ext cx="80121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>
                <a:solidFill>
                  <a:prstClr val="black"/>
                </a:solidFill>
                <a:latin typeface="Arial" panose="020B0604020202020204" pitchFamily="34" charset="0"/>
                <a:ea typeface="나눔바른고딕" panose="020B0603020101020101" pitchFamily="50" charset="-127"/>
                <a:cs typeface="Arial" panose="020B0604020202020204" pitchFamily="34" charset="0"/>
              </a:rPr>
              <a:t>3-1. Design Detail - Quantization Method</a:t>
            </a:r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191EFC-54A5-3866-D7BE-33EF45D40999}"/>
              </a:ext>
            </a:extLst>
          </p:cNvPr>
          <p:cNvSpPr txBox="1"/>
          <p:nvPr/>
        </p:nvSpPr>
        <p:spPr>
          <a:xfrm>
            <a:off x="1553737" y="6041965"/>
            <a:ext cx="90845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/>
              <a:t>Figure. 8-1. Block Diagram</a:t>
            </a:r>
            <a:endParaRPr lang="ko-KR" altLang="en-US" sz="200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95B231D-C6DE-4142-5807-A85B87A403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5049" y="1093472"/>
            <a:ext cx="8581902" cy="4671056"/>
          </a:xfrm>
          <a:prstGeom prst="rect">
            <a:avLst/>
          </a:prstGeom>
        </p:spPr>
      </p:pic>
      <p:pic>
        <p:nvPicPr>
          <p:cNvPr id="17" name="오디오 16">
            <a:hlinkClick r:id="" action="ppaction://media"/>
            <a:extLst>
              <a:ext uri="{FF2B5EF4-FFF2-40B4-BE49-F238E27FC236}">
                <a16:creationId xmlns:a16="http://schemas.microsoft.com/office/drawing/2014/main" id="{2AC38A60-3A2F-397A-6FA5-31EBEAF2594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539555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79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E374F0-5551-050E-917F-D374F93E7C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E26F7BF-A2C9-72B0-BC6C-FDAF87951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B9D8C-A161-4084-924B-59152344AFCF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096830-E63C-866A-4C50-2400246928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b="1"/>
              <a:t>Deep Learning Hardware </a:t>
            </a:r>
            <a:r>
              <a:rPr lang="ko-KR" altLang="en-US" b="1"/>
              <a:t>설계 경진대회</a:t>
            </a:r>
            <a:endParaRPr lang="ko-KR" altLang="en-US" b="1" dirty="0"/>
          </a:p>
        </p:txBody>
      </p:sp>
      <p:sp>
        <p:nvSpPr>
          <p:cNvPr id="8" name="11 CuadroTexto">
            <a:extLst>
              <a:ext uri="{FF2B5EF4-FFF2-40B4-BE49-F238E27FC236}">
                <a16:creationId xmlns:a16="http://schemas.microsoft.com/office/drawing/2014/main" id="{94288C90-335E-3FC7-B60F-18A53A42BFA5}"/>
              </a:ext>
            </a:extLst>
          </p:cNvPr>
          <p:cNvSpPr txBox="1"/>
          <p:nvPr/>
        </p:nvSpPr>
        <p:spPr>
          <a:xfrm>
            <a:off x="330200" y="166829"/>
            <a:ext cx="80121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>
                <a:solidFill>
                  <a:prstClr val="black"/>
                </a:solidFill>
                <a:latin typeface="Arial" panose="020B0604020202020204" pitchFamily="34" charset="0"/>
                <a:ea typeface="나눔바른고딕" panose="020B0603020101020101" pitchFamily="50" charset="-127"/>
                <a:cs typeface="Arial" panose="020B0604020202020204" pitchFamily="34" charset="0"/>
              </a:rPr>
              <a:t>3-1. Design Detail - Quantization Method</a:t>
            </a:r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C03FEC-21CA-0DDA-279E-96494A8DDEA4}"/>
              </a:ext>
            </a:extLst>
          </p:cNvPr>
          <p:cNvSpPr txBox="1"/>
          <p:nvPr/>
        </p:nvSpPr>
        <p:spPr>
          <a:xfrm>
            <a:off x="1553737" y="6041965"/>
            <a:ext cx="90845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/>
              <a:t>Figure. 8-2. Block Diagram</a:t>
            </a:r>
            <a:endParaRPr lang="ko-KR" altLang="en-US" sz="200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2A0873A-AB78-61C1-A76B-D495A1E060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89813" y="1252970"/>
            <a:ext cx="8012374" cy="4352060"/>
          </a:xfrm>
          <a:prstGeom prst="rect">
            <a:avLst/>
          </a:prstGeom>
        </p:spPr>
      </p:pic>
      <p:pic>
        <p:nvPicPr>
          <p:cNvPr id="9" name="오디오 8">
            <a:hlinkClick r:id="" action="ppaction://media"/>
            <a:extLst>
              <a:ext uri="{FF2B5EF4-FFF2-40B4-BE49-F238E27FC236}">
                <a16:creationId xmlns:a16="http://schemas.microsoft.com/office/drawing/2014/main" id="{28ADB5F7-F607-74DA-5517-0401DF035AF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581921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804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ED19B8-7F5B-190E-E5C8-603680C3E8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1A7CA59-E3AD-5EBB-1DDD-3E856A884E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B9D8C-A161-4084-924B-59152344AFCF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517EC4-CA87-0B74-5D38-8FA496831B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b="1"/>
              <a:t>Deep Learning Hardware </a:t>
            </a:r>
            <a:r>
              <a:rPr lang="ko-KR" altLang="en-US" b="1"/>
              <a:t>설계 경진대회</a:t>
            </a:r>
            <a:endParaRPr lang="ko-KR" altLang="en-US" b="1" dirty="0"/>
          </a:p>
        </p:txBody>
      </p:sp>
      <p:sp>
        <p:nvSpPr>
          <p:cNvPr id="8" name="11 CuadroTexto">
            <a:extLst>
              <a:ext uri="{FF2B5EF4-FFF2-40B4-BE49-F238E27FC236}">
                <a16:creationId xmlns:a16="http://schemas.microsoft.com/office/drawing/2014/main" id="{DABE27BD-71CC-8F09-B541-9DEC33DCD17A}"/>
              </a:ext>
            </a:extLst>
          </p:cNvPr>
          <p:cNvSpPr txBox="1"/>
          <p:nvPr/>
        </p:nvSpPr>
        <p:spPr>
          <a:xfrm>
            <a:off x="330200" y="166829"/>
            <a:ext cx="80121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>
                <a:solidFill>
                  <a:prstClr val="black"/>
                </a:solidFill>
                <a:latin typeface="Arial" panose="020B0604020202020204" pitchFamily="34" charset="0"/>
                <a:ea typeface="나눔바른고딕" panose="020B0603020101020101" pitchFamily="50" charset="-127"/>
                <a:cs typeface="Arial" panose="020B0604020202020204" pitchFamily="34" charset="0"/>
              </a:rPr>
              <a:t>3-1. Design Detail - Quantization Method</a:t>
            </a:r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44AB8C-6C16-B313-E050-0B498C6FD0B2}"/>
              </a:ext>
            </a:extLst>
          </p:cNvPr>
          <p:cNvSpPr txBox="1"/>
          <p:nvPr/>
        </p:nvSpPr>
        <p:spPr>
          <a:xfrm>
            <a:off x="1553737" y="6041965"/>
            <a:ext cx="90845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/>
              <a:t>Figure. 8-3. Block Diagram</a:t>
            </a:r>
            <a:endParaRPr lang="ko-KR" altLang="en-US" sz="200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C8D7B6B-7804-790A-ED8C-5F933798AB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0047" y="968958"/>
            <a:ext cx="8771906" cy="4920084"/>
          </a:xfrm>
          <a:prstGeom prst="rect">
            <a:avLst/>
          </a:prstGeom>
        </p:spPr>
      </p:pic>
      <p:pic>
        <p:nvPicPr>
          <p:cNvPr id="18" name="오디오 17">
            <a:hlinkClick r:id="" action="ppaction://media"/>
            <a:extLst>
              <a:ext uri="{FF2B5EF4-FFF2-40B4-BE49-F238E27FC236}">
                <a16:creationId xmlns:a16="http://schemas.microsoft.com/office/drawing/2014/main" id="{0B793C8C-C853-6C49-9631-4CBFD21B4B9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206096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683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A9EE11-7516-759E-9AFD-C962B4067B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1E53A08-2F77-E934-997A-2BA158FDFA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B9D8C-A161-4084-924B-59152344AFCF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A57D76-178F-35E0-3DA5-2537C19601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b="1"/>
              <a:t>Deep Learning Hardware </a:t>
            </a:r>
            <a:r>
              <a:rPr lang="ko-KR" altLang="en-US" b="1"/>
              <a:t>설계 경진대회</a:t>
            </a:r>
            <a:endParaRPr lang="ko-KR" altLang="en-US" b="1" dirty="0"/>
          </a:p>
        </p:txBody>
      </p:sp>
      <p:sp>
        <p:nvSpPr>
          <p:cNvPr id="8" name="11 CuadroTexto">
            <a:extLst>
              <a:ext uri="{FF2B5EF4-FFF2-40B4-BE49-F238E27FC236}">
                <a16:creationId xmlns:a16="http://schemas.microsoft.com/office/drawing/2014/main" id="{D94B7C65-9EBF-F546-468D-6314D5575FE3}"/>
              </a:ext>
            </a:extLst>
          </p:cNvPr>
          <p:cNvSpPr txBox="1"/>
          <p:nvPr/>
        </p:nvSpPr>
        <p:spPr>
          <a:xfrm>
            <a:off x="330200" y="166829"/>
            <a:ext cx="80121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>
                <a:solidFill>
                  <a:prstClr val="black"/>
                </a:solidFill>
                <a:latin typeface="Arial" panose="020B0604020202020204" pitchFamily="34" charset="0"/>
                <a:ea typeface="나눔바른고딕" panose="020B0603020101020101" pitchFamily="50" charset="-127"/>
                <a:cs typeface="Arial" panose="020B0604020202020204" pitchFamily="34" charset="0"/>
              </a:rPr>
              <a:t>3-1. Design Detail - Quantization Method</a:t>
            </a:r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CEDA0C-D81D-C6D6-8E68-E8D9B8962140}"/>
              </a:ext>
            </a:extLst>
          </p:cNvPr>
          <p:cNvSpPr txBox="1"/>
          <p:nvPr/>
        </p:nvSpPr>
        <p:spPr>
          <a:xfrm>
            <a:off x="1553737" y="6041965"/>
            <a:ext cx="90845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/>
              <a:t>Figure. 8-4. Block Diagram</a:t>
            </a:r>
            <a:endParaRPr lang="ko-KR" altLang="en-US" sz="200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4DEEF4F-8632-7636-8E13-045E46ED39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7860" y="1098544"/>
            <a:ext cx="8736280" cy="4660912"/>
          </a:xfrm>
          <a:prstGeom prst="rect">
            <a:avLst/>
          </a:prstGeom>
        </p:spPr>
      </p:pic>
      <p:pic>
        <p:nvPicPr>
          <p:cNvPr id="10" name="오디오 9">
            <a:hlinkClick r:id="" action="ppaction://media"/>
            <a:extLst>
              <a:ext uri="{FF2B5EF4-FFF2-40B4-BE49-F238E27FC236}">
                <a16:creationId xmlns:a16="http://schemas.microsoft.com/office/drawing/2014/main" id="{F13AC28D-1874-38DF-FB83-48CDB5B623B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39390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683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8C659C-C88F-56D3-1ECD-DE93752366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8217883-EA4F-7C80-8171-D3DEDD9AD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B9D8C-A161-4084-924B-59152344AFCF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021475-1F9A-D87C-16F7-FAF7D9271F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b="1"/>
              <a:t>Deep Learning Hardware </a:t>
            </a:r>
            <a:r>
              <a:rPr lang="ko-KR" altLang="en-US" b="1"/>
              <a:t>설계 경진대회</a:t>
            </a:r>
            <a:endParaRPr lang="ko-KR" altLang="en-US" b="1" dirty="0"/>
          </a:p>
        </p:txBody>
      </p:sp>
      <p:sp>
        <p:nvSpPr>
          <p:cNvPr id="8" name="11 CuadroTexto">
            <a:extLst>
              <a:ext uri="{FF2B5EF4-FFF2-40B4-BE49-F238E27FC236}">
                <a16:creationId xmlns:a16="http://schemas.microsoft.com/office/drawing/2014/main" id="{7570EFF6-7E6A-DDDF-32D9-AF75F115DE88}"/>
              </a:ext>
            </a:extLst>
          </p:cNvPr>
          <p:cNvSpPr txBox="1"/>
          <p:nvPr/>
        </p:nvSpPr>
        <p:spPr>
          <a:xfrm>
            <a:off x="330200" y="166829"/>
            <a:ext cx="80121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>
                <a:solidFill>
                  <a:prstClr val="black"/>
                </a:solidFill>
                <a:latin typeface="Arial" panose="020B0604020202020204" pitchFamily="34" charset="0"/>
                <a:ea typeface="나눔바른고딕" panose="020B0603020101020101" pitchFamily="50" charset="-127"/>
                <a:cs typeface="Arial" panose="020B0604020202020204" pitchFamily="34" charset="0"/>
              </a:rPr>
              <a:t>3-1. Design Detail - Quantization Method</a:t>
            </a:r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936F787-4A50-F536-45E3-618EF9FD4D40}"/>
              </a:ext>
            </a:extLst>
          </p:cNvPr>
          <p:cNvSpPr txBox="1"/>
          <p:nvPr/>
        </p:nvSpPr>
        <p:spPr>
          <a:xfrm>
            <a:off x="1553737" y="6041965"/>
            <a:ext cx="90845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/>
              <a:t>Figure. 8-5. Block Diagram</a:t>
            </a:r>
            <a:endParaRPr lang="ko-KR" altLang="en-US" sz="200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44505F8-0F70-D62F-4101-8E642AF171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5049" y="1093472"/>
            <a:ext cx="8581902" cy="4671056"/>
          </a:xfrm>
          <a:prstGeom prst="rect">
            <a:avLst/>
          </a:prstGeom>
        </p:spPr>
      </p:pic>
      <p:pic>
        <p:nvPicPr>
          <p:cNvPr id="3" name="오디오 7">
            <a:hlinkClick r:id="" action="ppaction://media"/>
            <a:extLst>
              <a:ext uri="{FF2B5EF4-FFF2-40B4-BE49-F238E27FC236}">
                <a16:creationId xmlns:a16="http://schemas.microsoft.com/office/drawing/2014/main" id="{54D911EB-A826-46E6-5D31-7B26BB98B53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524290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78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5C93919-41FA-4B8F-8ED2-31C2EC5B59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B9D8C-A161-4084-924B-59152344AFCF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3" name="11 CuadroTexto">
            <a:extLst>
              <a:ext uri="{FF2B5EF4-FFF2-40B4-BE49-F238E27FC236}">
                <a16:creationId xmlns:a16="http://schemas.microsoft.com/office/drawing/2014/main" id="{44CE1479-A7E6-4DBD-91EE-7EBF3F73B268}"/>
              </a:ext>
            </a:extLst>
          </p:cNvPr>
          <p:cNvSpPr txBox="1"/>
          <p:nvPr/>
        </p:nvSpPr>
        <p:spPr>
          <a:xfrm>
            <a:off x="330200" y="166829"/>
            <a:ext cx="19591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Contents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F0680B8-3FCC-4673-8F19-CAEC6C40DCC2}"/>
              </a:ext>
            </a:extLst>
          </p:cNvPr>
          <p:cNvSpPr txBox="1">
            <a:spLocks noChangeArrowheads="1"/>
          </p:cNvSpPr>
          <p:nvPr/>
        </p:nvSpPr>
        <p:spPr>
          <a:xfrm>
            <a:off x="685800" y="1282472"/>
            <a:ext cx="7772400" cy="446449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US" altLang="ko-KR" sz="3200" b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Outline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ko-KR" sz="3200" b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Idea &amp; Discrimination</a:t>
            </a:r>
            <a:endParaRPr lang="ko-KR" altLang="en-US" sz="32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ko-KR" sz="3200" b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Design Detail</a:t>
            </a:r>
            <a:endParaRPr lang="ko-KR" altLang="en-US" sz="32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ja-JP" sz="3200" b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Arial" panose="020B0604020202020204" pitchFamily="34" charset="0"/>
                <a:ea typeface="나눔바른고딕" panose="020B0603020101020101" pitchFamily="50" charset="-127"/>
                <a:cs typeface="Arial" panose="020B0604020202020204" pitchFamily="34" charset="0"/>
              </a:rPr>
              <a:t>Others</a:t>
            </a:r>
            <a:endParaRPr lang="en-US" altLang="ja-JP" sz="3200" dirty="0">
              <a:latin typeface="Arial" panose="020B0604020202020204" pitchFamily="34" charset="0"/>
              <a:ea typeface="Arial Unicode MS" pitchFamily="50" charset="-127"/>
              <a:cs typeface="Arial" panose="020B0604020202020204" pitchFamily="34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b="1"/>
              <a:t>Deep Learning Hardware </a:t>
            </a:r>
            <a:r>
              <a:rPr lang="ko-KR" altLang="en-US" b="1"/>
              <a:t>설계 경진대회</a:t>
            </a:r>
            <a:endParaRPr lang="ko-KR" altLang="en-US" b="1" dirty="0"/>
          </a:p>
        </p:txBody>
      </p:sp>
      <p:pic>
        <p:nvPicPr>
          <p:cNvPr id="11" name="오디오 10">
            <a:hlinkClick r:id="" action="ppaction://media"/>
            <a:extLst>
              <a:ext uri="{FF2B5EF4-FFF2-40B4-BE49-F238E27FC236}">
                <a16:creationId xmlns:a16="http://schemas.microsoft.com/office/drawing/2014/main" id="{EF7CDA5F-1573-AB5C-FD01-49B9A7FE29C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220060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47"/>
    </mc:Choice>
    <mc:Fallback xmlns="">
      <p:transition spd="slow" advTm="48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AA97FE-8F67-C361-69CE-6912009864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511E963-00CA-2019-870A-03A09CE72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B9D8C-A161-4084-924B-59152344AFCF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73C78C-31F9-8376-D8A7-224455A92C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b="1"/>
              <a:t>Deep Learning Hardware </a:t>
            </a:r>
            <a:r>
              <a:rPr lang="ko-KR" altLang="en-US" b="1"/>
              <a:t>설계 경진대회</a:t>
            </a:r>
            <a:endParaRPr lang="ko-KR" altLang="en-US" b="1" dirty="0"/>
          </a:p>
        </p:txBody>
      </p:sp>
      <p:sp>
        <p:nvSpPr>
          <p:cNvPr id="6" name="11 CuadroTexto">
            <a:extLst>
              <a:ext uri="{FF2B5EF4-FFF2-40B4-BE49-F238E27FC236}">
                <a16:creationId xmlns:a16="http://schemas.microsoft.com/office/drawing/2014/main" id="{7E34713F-B6B2-54AD-3008-957B8297F1E5}"/>
              </a:ext>
            </a:extLst>
          </p:cNvPr>
          <p:cNvSpPr txBox="1"/>
          <p:nvPr/>
        </p:nvSpPr>
        <p:spPr>
          <a:xfrm>
            <a:off x="330200" y="166829"/>
            <a:ext cx="62664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>
                <a:solidFill>
                  <a:prstClr val="black"/>
                </a:solidFill>
                <a:latin typeface="Arial" panose="020B0604020202020204" pitchFamily="34" charset="0"/>
                <a:ea typeface="나눔바른고딕" panose="020B0603020101020101" pitchFamily="50" charset="-127"/>
                <a:cs typeface="Arial" panose="020B0604020202020204" pitchFamily="34" charset="0"/>
              </a:rPr>
              <a:t>3-3. Design Detail - MAC &amp; DSP</a:t>
            </a:r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4ED0B1F2-5C1D-191E-1CF8-EC22906B5289}"/>
              </a:ext>
            </a:extLst>
          </p:cNvPr>
          <p:cNvSpPr txBox="1">
            <a:spLocks noChangeArrowheads="1"/>
          </p:cNvSpPr>
          <p:nvPr/>
        </p:nvSpPr>
        <p:spPr>
          <a:xfrm>
            <a:off x="462776" y="1091262"/>
            <a:ext cx="11292848" cy="154600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  <a:defRPr/>
            </a:pPr>
            <a:r>
              <a:rPr lang="en-US" altLang="ko-KR" sz="240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CONV00</a:t>
            </a:r>
            <a:r>
              <a:rPr lang="ko-KR" altLang="en-US" sz="240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240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layer:</a:t>
            </a:r>
            <a:br>
              <a:rPr lang="en-US" altLang="ko-KR" sz="240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br>
              <a:rPr lang="en-US" altLang="ko-KR" sz="240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en-US" altLang="ko-KR" sz="240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18 Multipliers </a:t>
            </a:r>
            <a:r>
              <a:rPr lang="en-US" altLang="ko-KR" sz="240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sym typeface="Wingdings" panose="05000000000000000000" pitchFamily="2" charset="2"/>
              </a:rPr>
              <a:t> 9 DSP Slices</a:t>
            </a:r>
            <a:br>
              <a:rPr lang="en-US" altLang="ko-KR" sz="240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en-US" altLang="ko-KR" sz="240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 Adder trees</a:t>
            </a:r>
          </a:p>
          <a:p>
            <a:pPr lvl="1">
              <a:buFont typeface="Wingdings" panose="05000000000000000000" pitchFamily="2" charset="2"/>
              <a:buChar char="§"/>
              <a:defRPr/>
            </a:pPr>
            <a:endParaRPr lang="en-US" altLang="ko-KR" sz="200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1">
              <a:buFont typeface="Wingdings" panose="05000000000000000000" pitchFamily="2" charset="2"/>
              <a:buChar char="§"/>
              <a:defRPr/>
            </a:pPr>
            <a:endParaRPr lang="en-US" altLang="ko-KR" sz="2000" dirty="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A6E32E78-F13F-28A1-9837-E99F5EFF3C34}"/>
              </a:ext>
            </a:extLst>
          </p:cNvPr>
          <p:cNvGrpSpPr/>
          <p:nvPr/>
        </p:nvGrpSpPr>
        <p:grpSpPr>
          <a:xfrm>
            <a:off x="1655231" y="2903957"/>
            <a:ext cx="2549912" cy="2862781"/>
            <a:chOff x="1602057" y="2857585"/>
            <a:chExt cx="2549912" cy="2862781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C796F924-2EBE-36EE-3815-80DA87A5E3B9}"/>
                </a:ext>
              </a:extLst>
            </p:cNvPr>
            <p:cNvGrpSpPr/>
            <p:nvPr/>
          </p:nvGrpSpPr>
          <p:grpSpPr>
            <a:xfrm>
              <a:off x="1805309" y="2857585"/>
              <a:ext cx="2249398" cy="2224660"/>
              <a:chOff x="1805309" y="2857585"/>
              <a:chExt cx="2249398" cy="2224660"/>
            </a:xfrm>
          </p:grpSpPr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87B799C5-F16D-AC46-9C9D-51C29445E29C}"/>
                  </a:ext>
                </a:extLst>
              </p:cNvPr>
              <p:cNvSpPr/>
              <p:nvPr/>
            </p:nvSpPr>
            <p:spPr>
              <a:xfrm>
                <a:off x="2125546" y="2857585"/>
                <a:ext cx="1929161" cy="1957039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AEDA3B5B-0B5E-06C9-F1A1-18AA5060E530}"/>
                  </a:ext>
                </a:extLst>
              </p:cNvPr>
              <p:cNvSpPr/>
              <p:nvPr/>
            </p:nvSpPr>
            <p:spPr>
              <a:xfrm>
                <a:off x="2018422" y="2946792"/>
                <a:ext cx="1929161" cy="1957039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3AC10551-3CB6-689C-CCBB-817E57BAA9C8}"/>
                  </a:ext>
                </a:extLst>
              </p:cNvPr>
              <p:cNvSpPr/>
              <p:nvPr/>
            </p:nvSpPr>
            <p:spPr>
              <a:xfrm>
                <a:off x="1912433" y="3035999"/>
                <a:ext cx="1929161" cy="1957039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107B1971-7083-5BDD-C016-D305FBAF1F53}"/>
                  </a:ext>
                </a:extLst>
              </p:cNvPr>
              <p:cNvSpPr/>
              <p:nvPr/>
            </p:nvSpPr>
            <p:spPr>
              <a:xfrm>
                <a:off x="1805309" y="3125206"/>
                <a:ext cx="1929161" cy="1957039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552B1D8-2000-9952-F625-48D693A29DA4}"/>
                </a:ext>
              </a:extLst>
            </p:cNvPr>
            <p:cNvSpPr txBox="1"/>
            <p:nvPr/>
          </p:nvSpPr>
          <p:spPr>
            <a:xfrm>
              <a:off x="1602057" y="5320256"/>
              <a:ext cx="25499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/>
                <a:t>18 Multipliers</a:t>
              </a:r>
              <a:endParaRPr lang="ko-KR" altLang="en-US" sz="2000"/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013B0A07-68A9-8B1F-306D-A3FE4348824A}"/>
              </a:ext>
            </a:extLst>
          </p:cNvPr>
          <p:cNvGrpSpPr/>
          <p:nvPr/>
        </p:nvGrpSpPr>
        <p:grpSpPr>
          <a:xfrm>
            <a:off x="4707931" y="2859353"/>
            <a:ext cx="2549912" cy="2951988"/>
            <a:chOff x="4654757" y="2768378"/>
            <a:chExt cx="2549912" cy="2951988"/>
          </a:xfrm>
        </p:grpSpPr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9F8595FF-CC43-3FE7-4B84-BB4E7F8593FE}"/>
                </a:ext>
              </a:extLst>
            </p:cNvPr>
            <p:cNvGrpSpPr/>
            <p:nvPr/>
          </p:nvGrpSpPr>
          <p:grpSpPr>
            <a:xfrm>
              <a:off x="5137977" y="2768378"/>
              <a:ext cx="1902575" cy="2313867"/>
              <a:chOff x="5603488" y="2768378"/>
              <a:chExt cx="1902575" cy="2313867"/>
            </a:xfrm>
          </p:grpSpPr>
          <p:sp>
            <p:nvSpPr>
              <p:cNvPr id="26" name="화살표: 오각형 25">
                <a:extLst>
                  <a:ext uri="{FF2B5EF4-FFF2-40B4-BE49-F238E27FC236}">
                    <a16:creationId xmlns:a16="http://schemas.microsoft.com/office/drawing/2014/main" id="{8EB259CB-BB86-4BBC-B501-32A286CFFA72}"/>
                  </a:ext>
                </a:extLst>
              </p:cNvPr>
              <p:cNvSpPr/>
              <p:nvPr/>
            </p:nvSpPr>
            <p:spPr>
              <a:xfrm>
                <a:off x="5922590" y="2768378"/>
                <a:ext cx="1583473" cy="2046246"/>
              </a:xfrm>
              <a:prstGeom prst="homePlate">
                <a:avLst>
                  <a:gd name="adj" fmla="val 26761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화살표: 오각형 26">
                <a:extLst>
                  <a:ext uri="{FF2B5EF4-FFF2-40B4-BE49-F238E27FC236}">
                    <a16:creationId xmlns:a16="http://schemas.microsoft.com/office/drawing/2014/main" id="{AAA06AFA-9CCC-BC0F-460F-E1116429ED57}"/>
                  </a:ext>
                </a:extLst>
              </p:cNvPr>
              <p:cNvSpPr/>
              <p:nvPr/>
            </p:nvSpPr>
            <p:spPr>
              <a:xfrm>
                <a:off x="5816601" y="2857585"/>
                <a:ext cx="1583473" cy="2046246"/>
              </a:xfrm>
              <a:prstGeom prst="homePlate">
                <a:avLst>
                  <a:gd name="adj" fmla="val 26761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화살표: 오각형 19">
                <a:extLst>
                  <a:ext uri="{FF2B5EF4-FFF2-40B4-BE49-F238E27FC236}">
                    <a16:creationId xmlns:a16="http://schemas.microsoft.com/office/drawing/2014/main" id="{555B29CA-5323-2D43-45F6-AD44149A76BA}"/>
                  </a:ext>
                </a:extLst>
              </p:cNvPr>
              <p:cNvSpPr/>
              <p:nvPr/>
            </p:nvSpPr>
            <p:spPr>
              <a:xfrm>
                <a:off x="5709477" y="2946792"/>
                <a:ext cx="1583473" cy="2046246"/>
              </a:xfrm>
              <a:prstGeom prst="homePlate">
                <a:avLst>
                  <a:gd name="adj" fmla="val 26761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화살표: 오각형 18">
                <a:extLst>
                  <a:ext uri="{FF2B5EF4-FFF2-40B4-BE49-F238E27FC236}">
                    <a16:creationId xmlns:a16="http://schemas.microsoft.com/office/drawing/2014/main" id="{0F4FDC38-71CD-3FDE-DFAD-75E18A6BC273}"/>
                  </a:ext>
                </a:extLst>
              </p:cNvPr>
              <p:cNvSpPr/>
              <p:nvPr/>
            </p:nvSpPr>
            <p:spPr>
              <a:xfrm>
                <a:off x="5603488" y="3035999"/>
                <a:ext cx="1583473" cy="2046246"/>
              </a:xfrm>
              <a:prstGeom prst="homePlate">
                <a:avLst>
                  <a:gd name="adj" fmla="val 26761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A07B0F3-2AAF-B1B7-0A62-C5B4184E5A19}"/>
                </a:ext>
              </a:extLst>
            </p:cNvPr>
            <p:cNvSpPr txBox="1"/>
            <p:nvPr/>
          </p:nvSpPr>
          <p:spPr>
            <a:xfrm>
              <a:off x="4654757" y="5320256"/>
              <a:ext cx="25499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/>
                <a:t>9 DSP Slices</a:t>
              </a:r>
              <a:endParaRPr lang="ko-KR" altLang="en-US" sz="2000"/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EE8E19F6-2490-2685-AA83-5727D44A33C7}"/>
              </a:ext>
            </a:extLst>
          </p:cNvPr>
          <p:cNvGrpSpPr/>
          <p:nvPr/>
        </p:nvGrpSpPr>
        <p:grpSpPr>
          <a:xfrm>
            <a:off x="7815819" y="2793797"/>
            <a:ext cx="2549912" cy="2972941"/>
            <a:chOff x="7815819" y="2793797"/>
            <a:chExt cx="2549912" cy="2972941"/>
          </a:xfrm>
        </p:grpSpPr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8D036FFA-35A2-11E4-21E8-AA11E13EA63D}"/>
                </a:ext>
              </a:extLst>
            </p:cNvPr>
            <p:cNvGrpSpPr/>
            <p:nvPr/>
          </p:nvGrpSpPr>
          <p:grpSpPr>
            <a:xfrm>
              <a:off x="7815819" y="2793797"/>
              <a:ext cx="2549912" cy="2222058"/>
              <a:chOff x="8124957" y="2637263"/>
              <a:chExt cx="2784864" cy="2426801"/>
            </a:xfrm>
            <a:solidFill>
              <a:schemeClr val="accent6">
                <a:lumMod val="40000"/>
                <a:lumOff val="60000"/>
              </a:schemeClr>
            </a:solidFill>
          </p:grpSpPr>
          <p:sp>
            <p:nvSpPr>
              <p:cNvPr id="33" name="순서도: 추출 32">
                <a:extLst>
                  <a:ext uri="{FF2B5EF4-FFF2-40B4-BE49-F238E27FC236}">
                    <a16:creationId xmlns:a16="http://schemas.microsoft.com/office/drawing/2014/main" id="{C5D7B88B-0C1E-F0CD-A7AF-66BB9152B840}"/>
                  </a:ext>
                </a:extLst>
              </p:cNvPr>
              <p:cNvSpPr/>
              <p:nvPr/>
            </p:nvSpPr>
            <p:spPr>
              <a:xfrm>
                <a:off x="8444059" y="2637263"/>
                <a:ext cx="2465762" cy="2117272"/>
              </a:xfrm>
              <a:prstGeom prst="flowChartExtract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순서도: 추출 33">
                <a:extLst>
                  <a:ext uri="{FF2B5EF4-FFF2-40B4-BE49-F238E27FC236}">
                    <a16:creationId xmlns:a16="http://schemas.microsoft.com/office/drawing/2014/main" id="{6A6A042E-B4B8-925C-8FF7-8B9615DD2EB8}"/>
                  </a:ext>
                </a:extLst>
              </p:cNvPr>
              <p:cNvSpPr/>
              <p:nvPr/>
            </p:nvSpPr>
            <p:spPr>
              <a:xfrm>
                <a:off x="8338070" y="2726470"/>
                <a:ext cx="2465762" cy="2117272"/>
              </a:xfrm>
              <a:prstGeom prst="flowChartExtract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" name="순서도: 추출 31">
                <a:extLst>
                  <a:ext uri="{FF2B5EF4-FFF2-40B4-BE49-F238E27FC236}">
                    <a16:creationId xmlns:a16="http://schemas.microsoft.com/office/drawing/2014/main" id="{1694AD79-FAE4-4471-D428-C6F13E02BE1F}"/>
                  </a:ext>
                </a:extLst>
              </p:cNvPr>
              <p:cNvSpPr/>
              <p:nvPr/>
            </p:nvSpPr>
            <p:spPr>
              <a:xfrm>
                <a:off x="8230946" y="2857585"/>
                <a:ext cx="2465762" cy="2117272"/>
              </a:xfrm>
              <a:prstGeom prst="flowChartExtract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순서도: 추출 30">
                <a:extLst>
                  <a:ext uri="{FF2B5EF4-FFF2-40B4-BE49-F238E27FC236}">
                    <a16:creationId xmlns:a16="http://schemas.microsoft.com/office/drawing/2014/main" id="{762738A4-C668-D8E9-EBE9-65016D2D701D}"/>
                  </a:ext>
                </a:extLst>
              </p:cNvPr>
              <p:cNvSpPr/>
              <p:nvPr/>
            </p:nvSpPr>
            <p:spPr>
              <a:xfrm>
                <a:off x="8124957" y="2946792"/>
                <a:ext cx="2465762" cy="2117272"/>
              </a:xfrm>
              <a:prstGeom prst="flowChartExtract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97ABA3E-FAFB-3ECB-423D-0A788467457F}"/>
                </a:ext>
              </a:extLst>
            </p:cNvPr>
            <p:cNvSpPr txBox="1"/>
            <p:nvPr/>
          </p:nvSpPr>
          <p:spPr>
            <a:xfrm>
              <a:off x="7815819" y="5366628"/>
              <a:ext cx="25499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/>
                <a:t>4 Adder Trees</a:t>
              </a:r>
              <a:endParaRPr lang="ko-KR" altLang="en-US" sz="2000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4294FC3-FC8D-C404-6FD7-36044A7E1E55}"/>
              </a:ext>
            </a:extLst>
          </p:cNvPr>
          <p:cNvSpPr txBox="1"/>
          <p:nvPr/>
        </p:nvSpPr>
        <p:spPr>
          <a:xfrm>
            <a:off x="1553737" y="5935070"/>
            <a:ext cx="90845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/>
              <a:t>Figure. 8. CONV00 Configurations</a:t>
            </a:r>
            <a:endParaRPr lang="ko-KR" altLang="en-US" sz="2000"/>
          </a:p>
        </p:txBody>
      </p:sp>
      <p:pic>
        <p:nvPicPr>
          <p:cNvPr id="10" name="오디오 9">
            <a:hlinkClick r:id="" action="ppaction://media"/>
            <a:extLst>
              <a:ext uri="{FF2B5EF4-FFF2-40B4-BE49-F238E27FC236}">
                <a16:creationId xmlns:a16="http://schemas.microsoft.com/office/drawing/2014/main" id="{A59C77D8-3D40-C244-6C92-EC4A6256577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837114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174"/>
    </mc:Choice>
    <mc:Fallback xmlns="">
      <p:transition spd="slow" advTm="91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E396F0-6C1B-300A-EF04-E2CDF7B709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314BFF5-D593-32B0-6927-517254FF3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B9D8C-A161-4084-924B-59152344AFCF}" type="slidenum">
              <a:rPr lang="ko-KR" altLang="en-US" smtClean="0"/>
              <a:t>21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9521C4-289A-1F76-FF90-855DF36FB0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b="1"/>
              <a:t>Deep Learning Hardware </a:t>
            </a:r>
            <a:r>
              <a:rPr lang="ko-KR" altLang="en-US" b="1"/>
              <a:t>설계 경진대회</a:t>
            </a:r>
            <a:endParaRPr lang="ko-KR" altLang="en-US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CB2242-392D-1B7F-0F34-27D9281B1E2E}"/>
              </a:ext>
            </a:extLst>
          </p:cNvPr>
          <p:cNvSpPr txBox="1"/>
          <p:nvPr/>
        </p:nvSpPr>
        <p:spPr>
          <a:xfrm>
            <a:off x="1553737" y="5796052"/>
            <a:ext cx="90845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/>
              <a:t>Figure. 9-1. DSP Input Format</a:t>
            </a:r>
            <a:endParaRPr lang="ko-KR" altLang="en-US" sz="2000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6C49F714-A35E-D004-B15C-B4151DA726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5046875"/>
              </p:ext>
            </p:extLst>
          </p:nvPr>
        </p:nvGraphicFramePr>
        <p:xfrm>
          <a:off x="501804" y="2258974"/>
          <a:ext cx="11188392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29464">
                  <a:extLst>
                    <a:ext uri="{9D8B030D-6E8A-4147-A177-3AD203B41FA5}">
                      <a16:colId xmlns:a16="http://schemas.microsoft.com/office/drawing/2014/main" val="1754016174"/>
                    </a:ext>
                  </a:extLst>
                </a:gridCol>
                <a:gridCol w="466183">
                  <a:extLst>
                    <a:ext uri="{9D8B030D-6E8A-4147-A177-3AD203B41FA5}">
                      <a16:colId xmlns:a16="http://schemas.microsoft.com/office/drawing/2014/main" val="1991428643"/>
                    </a:ext>
                  </a:extLst>
                </a:gridCol>
                <a:gridCol w="466183">
                  <a:extLst>
                    <a:ext uri="{9D8B030D-6E8A-4147-A177-3AD203B41FA5}">
                      <a16:colId xmlns:a16="http://schemas.microsoft.com/office/drawing/2014/main" val="1225798812"/>
                    </a:ext>
                  </a:extLst>
                </a:gridCol>
                <a:gridCol w="466183">
                  <a:extLst>
                    <a:ext uri="{9D8B030D-6E8A-4147-A177-3AD203B41FA5}">
                      <a16:colId xmlns:a16="http://schemas.microsoft.com/office/drawing/2014/main" val="4087758294"/>
                    </a:ext>
                  </a:extLst>
                </a:gridCol>
                <a:gridCol w="466183">
                  <a:extLst>
                    <a:ext uri="{9D8B030D-6E8A-4147-A177-3AD203B41FA5}">
                      <a16:colId xmlns:a16="http://schemas.microsoft.com/office/drawing/2014/main" val="391174737"/>
                    </a:ext>
                  </a:extLst>
                </a:gridCol>
                <a:gridCol w="466183">
                  <a:extLst>
                    <a:ext uri="{9D8B030D-6E8A-4147-A177-3AD203B41FA5}">
                      <a16:colId xmlns:a16="http://schemas.microsoft.com/office/drawing/2014/main" val="3038759297"/>
                    </a:ext>
                  </a:extLst>
                </a:gridCol>
                <a:gridCol w="466183">
                  <a:extLst>
                    <a:ext uri="{9D8B030D-6E8A-4147-A177-3AD203B41FA5}">
                      <a16:colId xmlns:a16="http://schemas.microsoft.com/office/drawing/2014/main" val="533009751"/>
                    </a:ext>
                  </a:extLst>
                </a:gridCol>
                <a:gridCol w="466183">
                  <a:extLst>
                    <a:ext uri="{9D8B030D-6E8A-4147-A177-3AD203B41FA5}">
                      <a16:colId xmlns:a16="http://schemas.microsoft.com/office/drawing/2014/main" val="150594109"/>
                    </a:ext>
                  </a:extLst>
                </a:gridCol>
                <a:gridCol w="466183">
                  <a:extLst>
                    <a:ext uri="{9D8B030D-6E8A-4147-A177-3AD203B41FA5}">
                      <a16:colId xmlns:a16="http://schemas.microsoft.com/office/drawing/2014/main" val="3609016775"/>
                    </a:ext>
                  </a:extLst>
                </a:gridCol>
                <a:gridCol w="466183">
                  <a:extLst>
                    <a:ext uri="{9D8B030D-6E8A-4147-A177-3AD203B41FA5}">
                      <a16:colId xmlns:a16="http://schemas.microsoft.com/office/drawing/2014/main" val="32064475"/>
                    </a:ext>
                  </a:extLst>
                </a:gridCol>
                <a:gridCol w="466183">
                  <a:extLst>
                    <a:ext uri="{9D8B030D-6E8A-4147-A177-3AD203B41FA5}">
                      <a16:colId xmlns:a16="http://schemas.microsoft.com/office/drawing/2014/main" val="1009154774"/>
                    </a:ext>
                  </a:extLst>
                </a:gridCol>
                <a:gridCol w="466183">
                  <a:extLst>
                    <a:ext uri="{9D8B030D-6E8A-4147-A177-3AD203B41FA5}">
                      <a16:colId xmlns:a16="http://schemas.microsoft.com/office/drawing/2014/main" val="3360984478"/>
                    </a:ext>
                  </a:extLst>
                </a:gridCol>
                <a:gridCol w="466183">
                  <a:extLst>
                    <a:ext uri="{9D8B030D-6E8A-4147-A177-3AD203B41FA5}">
                      <a16:colId xmlns:a16="http://schemas.microsoft.com/office/drawing/2014/main" val="217271665"/>
                    </a:ext>
                  </a:extLst>
                </a:gridCol>
                <a:gridCol w="466183">
                  <a:extLst>
                    <a:ext uri="{9D8B030D-6E8A-4147-A177-3AD203B41FA5}">
                      <a16:colId xmlns:a16="http://schemas.microsoft.com/office/drawing/2014/main" val="2605446011"/>
                    </a:ext>
                  </a:extLst>
                </a:gridCol>
                <a:gridCol w="466183">
                  <a:extLst>
                    <a:ext uri="{9D8B030D-6E8A-4147-A177-3AD203B41FA5}">
                      <a16:colId xmlns:a16="http://schemas.microsoft.com/office/drawing/2014/main" val="366871436"/>
                    </a:ext>
                  </a:extLst>
                </a:gridCol>
                <a:gridCol w="466183">
                  <a:extLst>
                    <a:ext uri="{9D8B030D-6E8A-4147-A177-3AD203B41FA5}">
                      <a16:colId xmlns:a16="http://schemas.microsoft.com/office/drawing/2014/main" val="3234603487"/>
                    </a:ext>
                  </a:extLst>
                </a:gridCol>
                <a:gridCol w="466183">
                  <a:extLst>
                    <a:ext uri="{9D8B030D-6E8A-4147-A177-3AD203B41FA5}">
                      <a16:colId xmlns:a16="http://schemas.microsoft.com/office/drawing/2014/main" val="16770617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/>
                        <a:t>a[7:0]</a:t>
                      </a:r>
                      <a:endParaRPr lang="ko-KR" alt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/>
                        <a:t>0</a:t>
                      </a:r>
                      <a:endParaRPr lang="ko-KR" alt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/>
                        <a:t>0</a:t>
                      </a:r>
                      <a:endParaRPr lang="ko-KR" alt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/>
                        <a:t>0</a:t>
                      </a:r>
                      <a:endParaRPr lang="ko-KR" alt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/>
                        <a:t>0</a:t>
                      </a:r>
                      <a:endParaRPr lang="ko-KR" alt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/>
                        <a:t>0</a:t>
                      </a:r>
                      <a:endParaRPr lang="ko-KR" alt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/>
                        <a:t>0</a:t>
                      </a:r>
                      <a:endParaRPr lang="ko-KR" alt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/>
                        <a:t>0</a:t>
                      </a:r>
                      <a:endParaRPr lang="ko-KR" alt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/>
                        <a:t>0</a:t>
                      </a:r>
                      <a:endParaRPr lang="ko-KR" alt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/>
                        <a:t>0</a:t>
                      </a:r>
                      <a:endParaRPr lang="ko-KR" alt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/>
                        <a:t>0</a:t>
                      </a:r>
                      <a:endParaRPr lang="ko-KR" alt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/>
                        <a:t>0</a:t>
                      </a:r>
                      <a:endParaRPr lang="ko-KR" alt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/>
                        <a:t>0</a:t>
                      </a:r>
                      <a:endParaRPr lang="ko-KR" alt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/>
                        <a:t>0</a:t>
                      </a:r>
                      <a:endParaRPr lang="ko-KR" alt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/>
                        <a:t>0</a:t>
                      </a:r>
                      <a:endParaRPr lang="ko-KR" alt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/>
                        <a:t>0</a:t>
                      </a:r>
                      <a:endParaRPr lang="ko-KR" alt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/>
                        <a:t>0</a:t>
                      </a:r>
                      <a:endParaRPr lang="ko-KR" altLang="en-US" sz="1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90577768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3AC3204D-75BB-A4DC-FBB5-CE3714CB151D}"/>
              </a:ext>
            </a:extLst>
          </p:cNvPr>
          <p:cNvSpPr txBox="1"/>
          <p:nvPr/>
        </p:nvSpPr>
        <p:spPr>
          <a:xfrm>
            <a:off x="501804" y="2608353"/>
            <a:ext cx="3828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/>
              <a:t>A</a:t>
            </a:r>
            <a:endParaRPr lang="ko-KR" altLang="en-US" sz="2000"/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B7B00C99-1B99-D41D-C1F2-FF9A6A8E72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997014"/>
              </p:ext>
            </p:extLst>
          </p:nvPr>
        </p:nvGraphicFramePr>
        <p:xfrm>
          <a:off x="501804" y="3110248"/>
          <a:ext cx="11188392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6183">
                  <a:extLst>
                    <a:ext uri="{9D8B030D-6E8A-4147-A177-3AD203B41FA5}">
                      <a16:colId xmlns:a16="http://schemas.microsoft.com/office/drawing/2014/main" val="1754016174"/>
                    </a:ext>
                  </a:extLst>
                </a:gridCol>
                <a:gridCol w="466183">
                  <a:extLst>
                    <a:ext uri="{9D8B030D-6E8A-4147-A177-3AD203B41FA5}">
                      <a16:colId xmlns:a16="http://schemas.microsoft.com/office/drawing/2014/main" val="217307837"/>
                    </a:ext>
                  </a:extLst>
                </a:gridCol>
                <a:gridCol w="466183">
                  <a:extLst>
                    <a:ext uri="{9D8B030D-6E8A-4147-A177-3AD203B41FA5}">
                      <a16:colId xmlns:a16="http://schemas.microsoft.com/office/drawing/2014/main" val="1518621688"/>
                    </a:ext>
                  </a:extLst>
                </a:gridCol>
                <a:gridCol w="466183">
                  <a:extLst>
                    <a:ext uri="{9D8B030D-6E8A-4147-A177-3AD203B41FA5}">
                      <a16:colId xmlns:a16="http://schemas.microsoft.com/office/drawing/2014/main" val="3978891078"/>
                    </a:ext>
                  </a:extLst>
                </a:gridCol>
                <a:gridCol w="466183">
                  <a:extLst>
                    <a:ext uri="{9D8B030D-6E8A-4147-A177-3AD203B41FA5}">
                      <a16:colId xmlns:a16="http://schemas.microsoft.com/office/drawing/2014/main" val="111712952"/>
                    </a:ext>
                  </a:extLst>
                </a:gridCol>
                <a:gridCol w="466183">
                  <a:extLst>
                    <a:ext uri="{9D8B030D-6E8A-4147-A177-3AD203B41FA5}">
                      <a16:colId xmlns:a16="http://schemas.microsoft.com/office/drawing/2014/main" val="3570319790"/>
                    </a:ext>
                  </a:extLst>
                </a:gridCol>
                <a:gridCol w="466183">
                  <a:extLst>
                    <a:ext uri="{9D8B030D-6E8A-4147-A177-3AD203B41FA5}">
                      <a16:colId xmlns:a16="http://schemas.microsoft.com/office/drawing/2014/main" val="4015225075"/>
                    </a:ext>
                  </a:extLst>
                </a:gridCol>
                <a:gridCol w="466183">
                  <a:extLst>
                    <a:ext uri="{9D8B030D-6E8A-4147-A177-3AD203B41FA5}">
                      <a16:colId xmlns:a16="http://schemas.microsoft.com/office/drawing/2014/main" val="2387666325"/>
                    </a:ext>
                  </a:extLst>
                </a:gridCol>
                <a:gridCol w="466183">
                  <a:extLst>
                    <a:ext uri="{9D8B030D-6E8A-4147-A177-3AD203B41FA5}">
                      <a16:colId xmlns:a16="http://schemas.microsoft.com/office/drawing/2014/main" val="1991428643"/>
                    </a:ext>
                  </a:extLst>
                </a:gridCol>
                <a:gridCol w="466183">
                  <a:extLst>
                    <a:ext uri="{9D8B030D-6E8A-4147-A177-3AD203B41FA5}">
                      <a16:colId xmlns:a16="http://schemas.microsoft.com/office/drawing/2014/main" val="1225798812"/>
                    </a:ext>
                  </a:extLst>
                </a:gridCol>
                <a:gridCol w="466183">
                  <a:extLst>
                    <a:ext uri="{9D8B030D-6E8A-4147-A177-3AD203B41FA5}">
                      <a16:colId xmlns:a16="http://schemas.microsoft.com/office/drawing/2014/main" val="4087758294"/>
                    </a:ext>
                  </a:extLst>
                </a:gridCol>
                <a:gridCol w="466183">
                  <a:extLst>
                    <a:ext uri="{9D8B030D-6E8A-4147-A177-3AD203B41FA5}">
                      <a16:colId xmlns:a16="http://schemas.microsoft.com/office/drawing/2014/main" val="391174737"/>
                    </a:ext>
                  </a:extLst>
                </a:gridCol>
                <a:gridCol w="466183">
                  <a:extLst>
                    <a:ext uri="{9D8B030D-6E8A-4147-A177-3AD203B41FA5}">
                      <a16:colId xmlns:a16="http://schemas.microsoft.com/office/drawing/2014/main" val="3038759297"/>
                    </a:ext>
                  </a:extLst>
                </a:gridCol>
                <a:gridCol w="466183">
                  <a:extLst>
                    <a:ext uri="{9D8B030D-6E8A-4147-A177-3AD203B41FA5}">
                      <a16:colId xmlns:a16="http://schemas.microsoft.com/office/drawing/2014/main" val="533009751"/>
                    </a:ext>
                  </a:extLst>
                </a:gridCol>
                <a:gridCol w="466183">
                  <a:extLst>
                    <a:ext uri="{9D8B030D-6E8A-4147-A177-3AD203B41FA5}">
                      <a16:colId xmlns:a16="http://schemas.microsoft.com/office/drawing/2014/main" val="150594109"/>
                    </a:ext>
                  </a:extLst>
                </a:gridCol>
                <a:gridCol w="466183">
                  <a:extLst>
                    <a:ext uri="{9D8B030D-6E8A-4147-A177-3AD203B41FA5}">
                      <a16:colId xmlns:a16="http://schemas.microsoft.com/office/drawing/2014/main" val="3609016775"/>
                    </a:ext>
                  </a:extLst>
                </a:gridCol>
                <a:gridCol w="3729464">
                  <a:extLst>
                    <a:ext uri="{9D8B030D-6E8A-4147-A177-3AD203B41FA5}">
                      <a16:colId xmlns:a16="http://schemas.microsoft.com/office/drawing/2014/main" val="320644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/>
                        <a:t>d[7]</a:t>
                      </a:r>
                      <a:endParaRPr lang="ko-KR" altLang="en-US" sz="15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/>
                        <a:t>d[7]</a:t>
                      </a:r>
                      <a:endParaRPr lang="ko-KR" altLang="en-US" sz="15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/>
                        <a:t>d[7]</a:t>
                      </a:r>
                      <a:endParaRPr lang="ko-KR" altLang="en-US" sz="15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/>
                        <a:t>d[7]</a:t>
                      </a:r>
                      <a:endParaRPr lang="ko-KR" altLang="en-US" sz="15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/>
                        <a:t>d[7]</a:t>
                      </a:r>
                      <a:endParaRPr lang="ko-KR" altLang="en-US" sz="15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/>
                        <a:t>d[7]</a:t>
                      </a:r>
                      <a:endParaRPr lang="ko-KR" altLang="en-US" sz="15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/>
                        <a:t>d[7]</a:t>
                      </a:r>
                      <a:endParaRPr lang="ko-KR" altLang="en-US" sz="15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/>
                        <a:t>d[7]</a:t>
                      </a:r>
                      <a:endParaRPr lang="ko-KR" altLang="en-US" sz="15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/>
                        <a:t>d[7]</a:t>
                      </a:r>
                      <a:endParaRPr lang="ko-KR" altLang="en-US" sz="15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/>
                        <a:t>d[7]</a:t>
                      </a:r>
                      <a:endParaRPr lang="ko-KR" altLang="en-US" sz="15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/>
                        <a:t>d[7]</a:t>
                      </a:r>
                      <a:endParaRPr lang="ko-KR" altLang="en-US" sz="15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/>
                        <a:t>d[7]</a:t>
                      </a:r>
                      <a:endParaRPr lang="ko-KR" altLang="en-US" sz="15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/>
                        <a:t>d[7]</a:t>
                      </a:r>
                      <a:endParaRPr lang="ko-KR" altLang="en-US" sz="15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/>
                        <a:t>d[7]</a:t>
                      </a:r>
                      <a:endParaRPr lang="ko-KR" altLang="en-US" sz="15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/>
                        <a:t>d[7]</a:t>
                      </a:r>
                      <a:endParaRPr lang="ko-KR" altLang="en-US" sz="15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/>
                        <a:t>d[7]</a:t>
                      </a:r>
                      <a:endParaRPr lang="ko-KR" altLang="en-US" sz="15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/>
                        <a:t>d[7:0]</a:t>
                      </a:r>
                      <a:endParaRPr lang="ko-KR" altLang="en-US" sz="15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90577768"/>
                  </a:ext>
                </a:extLst>
              </a:tr>
            </a:tbl>
          </a:graphicData>
        </a:graphic>
      </p:graphicFrame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5513D6A3-233D-0343-3C9A-62E64FB996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3413617"/>
              </p:ext>
            </p:extLst>
          </p:nvPr>
        </p:nvGraphicFramePr>
        <p:xfrm>
          <a:off x="7960732" y="4969230"/>
          <a:ext cx="3729464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29464">
                  <a:extLst>
                    <a:ext uri="{9D8B030D-6E8A-4147-A177-3AD203B41FA5}">
                      <a16:colId xmlns:a16="http://schemas.microsoft.com/office/drawing/2014/main" val="36090167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/>
                        <a:t>c[7:0]</a:t>
                      </a:r>
                      <a:endParaRPr lang="ko-KR" altLang="en-US" sz="1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90577768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65F14E52-8D07-E11A-4112-E6185031515C}"/>
              </a:ext>
            </a:extLst>
          </p:cNvPr>
          <p:cNvSpPr txBox="1"/>
          <p:nvPr/>
        </p:nvSpPr>
        <p:spPr>
          <a:xfrm>
            <a:off x="501804" y="3476800"/>
            <a:ext cx="3828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/>
              <a:t>D</a:t>
            </a:r>
            <a:endParaRPr lang="ko-KR" altLang="en-US" sz="20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8DFCBF0-119C-5EE4-6D42-BC310DD9EA85}"/>
              </a:ext>
            </a:extLst>
          </p:cNvPr>
          <p:cNvSpPr txBox="1"/>
          <p:nvPr/>
        </p:nvSpPr>
        <p:spPr>
          <a:xfrm>
            <a:off x="7512306" y="4954595"/>
            <a:ext cx="3828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/>
              <a:t>C</a:t>
            </a:r>
            <a:endParaRPr lang="ko-KR" altLang="en-US" sz="20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96C4E63-7A57-6B2F-D805-E255AED72D53}"/>
              </a:ext>
            </a:extLst>
          </p:cNvPr>
          <p:cNvSpPr txBox="1"/>
          <p:nvPr/>
        </p:nvSpPr>
        <p:spPr>
          <a:xfrm>
            <a:off x="3827776" y="4030364"/>
            <a:ext cx="3828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/>
              <a:t>B</a:t>
            </a:r>
            <a:endParaRPr lang="ko-KR" altLang="en-US" sz="2000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3FD9E7DC-04FE-3AE8-1050-79DC90708D85}"/>
              </a:ext>
            </a:extLst>
          </p:cNvPr>
          <p:cNvCxnSpPr>
            <a:cxnSpLocks/>
          </p:cNvCxnSpPr>
          <p:nvPr/>
        </p:nvCxnSpPr>
        <p:spPr>
          <a:xfrm flipH="1">
            <a:off x="501804" y="2108218"/>
            <a:ext cx="531727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3224566B-CEB9-BA66-F505-27E9CB6906B0}"/>
              </a:ext>
            </a:extLst>
          </p:cNvPr>
          <p:cNvCxnSpPr>
            <a:cxnSpLocks/>
          </p:cNvCxnSpPr>
          <p:nvPr/>
        </p:nvCxnSpPr>
        <p:spPr>
          <a:xfrm>
            <a:off x="6372922" y="2108218"/>
            <a:ext cx="531727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56C9E2D-3046-E388-E2D1-F7D750ABC86B}"/>
              </a:ext>
            </a:extLst>
          </p:cNvPr>
          <p:cNvSpPr txBox="1"/>
          <p:nvPr/>
        </p:nvSpPr>
        <p:spPr>
          <a:xfrm>
            <a:off x="5819078" y="1923552"/>
            <a:ext cx="553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/>
              <a:t>24</a:t>
            </a:r>
            <a:endParaRPr lang="ko-KR" altLang="en-US"/>
          </a:p>
        </p:txBody>
      </p:sp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281929B2-BA99-F23F-4FD2-0823D1587DF7}"/>
              </a:ext>
            </a:extLst>
          </p:cNvPr>
          <p:cNvGraphicFramePr>
            <a:graphicFrameLocks noGrp="1"/>
          </p:cNvGraphicFramePr>
          <p:nvPr/>
        </p:nvGraphicFramePr>
        <p:xfrm>
          <a:off x="4244467" y="4059634"/>
          <a:ext cx="1864733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6183">
                  <a:extLst>
                    <a:ext uri="{9D8B030D-6E8A-4147-A177-3AD203B41FA5}">
                      <a16:colId xmlns:a16="http://schemas.microsoft.com/office/drawing/2014/main" val="2684814432"/>
                    </a:ext>
                  </a:extLst>
                </a:gridCol>
                <a:gridCol w="466183">
                  <a:extLst>
                    <a:ext uri="{9D8B030D-6E8A-4147-A177-3AD203B41FA5}">
                      <a16:colId xmlns:a16="http://schemas.microsoft.com/office/drawing/2014/main" val="4118550706"/>
                    </a:ext>
                  </a:extLst>
                </a:gridCol>
                <a:gridCol w="466183">
                  <a:extLst>
                    <a:ext uri="{9D8B030D-6E8A-4147-A177-3AD203B41FA5}">
                      <a16:colId xmlns:a16="http://schemas.microsoft.com/office/drawing/2014/main" val="4257938648"/>
                    </a:ext>
                  </a:extLst>
                </a:gridCol>
                <a:gridCol w="233092">
                  <a:extLst>
                    <a:ext uri="{9D8B030D-6E8A-4147-A177-3AD203B41FA5}">
                      <a16:colId xmlns:a16="http://schemas.microsoft.com/office/drawing/2014/main" val="3119438403"/>
                    </a:ext>
                  </a:extLst>
                </a:gridCol>
                <a:gridCol w="233092">
                  <a:extLst>
                    <a:ext uri="{9D8B030D-6E8A-4147-A177-3AD203B41FA5}">
                      <a16:colId xmlns:a16="http://schemas.microsoft.com/office/drawing/2014/main" val="27112136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/>
                        <a:t>t</a:t>
                      </a:r>
                      <a:endParaRPr lang="ko-KR" alt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/>
                        <a:t>0</a:t>
                      </a:r>
                      <a:endParaRPr lang="ko-KR" alt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/>
                        <a:t>0</a:t>
                      </a:r>
                      <a:endParaRPr lang="ko-KR" alt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/>
                    </a:p>
                  </a:txBody>
                  <a:tcPr anchor="ctr">
                    <a:lnR w="12700" cmpd="sng">
                      <a:noFill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90577768"/>
                  </a:ext>
                </a:extLst>
              </a:tr>
            </a:tbl>
          </a:graphicData>
        </a:graphic>
      </p:graphicFrame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F7926D0C-2E87-D663-8EF4-D485BFC6DF5E}"/>
              </a:ext>
            </a:extLst>
          </p:cNvPr>
          <p:cNvCxnSpPr>
            <a:cxnSpLocks/>
          </p:cNvCxnSpPr>
          <p:nvPr/>
        </p:nvCxnSpPr>
        <p:spPr>
          <a:xfrm>
            <a:off x="8173844" y="3876910"/>
            <a:ext cx="351635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01733618-A1F6-9695-6734-26DA5A98AA18}"/>
              </a:ext>
            </a:extLst>
          </p:cNvPr>
          <p:cNvSpPr txBox="1"/>
          <p:nvPr/>
        </p:nvSpPr>
        <p:spPr>
          <a:xfrm>
            <a:off x="7683810" y="3692244"/>
            <a:ext cx="553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/>
              <a:t>17</a:t>
            </a:r>
            <a:endParaRPr lang="ko-KR" altLang="en-US"/>
          </a:p>
        </p:txBody>
      </p:sp>
      <p:graphicFrame>
        <p:nvGraphicFramePr>
          <p:cNvPr id="42" name="표 41">
            <a:extLst>
              <a:ext uri="{FF2B5EF4-FFF2-40B4-BE49-F238E27FC236}">
                <a16:creationId xmlns:a16="http://schemas.microsoft.com/office/drawing/2014/main" id="{3E5D2E59-0177-D19F-ADFA-40E108038561}"/>
              </a:ext>
            </a:extLst>
          </p:cNvPr>
          <p:cNvGraphicFramePr>
            <a:graphicFrameLocks noGrp="1"/>
          </p:cNvGraphicFramePr>
          <p:nvPr/>
        </p:nvGraphicFramePr>
        <p:xfrm>
          <a:off x="6096000" y="4059634"/>
          <a:ext cx="5594197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3092">
                  <a:extLst>
                    <a:ext uri="{9D8B030D-6E8A-4147-A177-3AD203B41FA5}">
                      <a16:colId xmlns:a16="http://schemas.microsoft.com/office/drawing/2014/main" val="3609016775"/>
                    </a:ext>
                  </a:extLst>
                </a:gridCol>
                <a:gridCol w="233092">
                  <a:extLst>
                    <a:ext uri="{9D8B030D-6E8A-4147-A177-3AD203B41FA5}">
                      <a16:colId xmlns:a16="http://schemas.microsoft.com/office/drawing/2014/main" val="2195531420"/>
                    </a:ext>
                  </a:extLst>
                </a:gridCol>
                <a:gridCol w="466183">
                  <a:extLst>
                    <a:ext uri="{9D8B030D-6E8A-4147-A177-3AD203B41FA5}">
                      <a16:colId xmlns:a16="http://schemas.microsoft.com/office/drawing/2014/main" val="32064475"/>
                    </a:ext>
                  </a:extLst>
                </a:gridCol>
                <a:gridCol w="466183">
                  <a:extLst>
                    <a:ext uri="{9D8B030D-6E8A-4147-A177-3AD203B41FA5}">
                      <a16:colId xmlns:a16="http://schemas.microsoft.com/office/drawing/2014/main" val="1009154774"/>
                    </a:ext>
                  </a:extLst>
                </a:gridCol>
                <a:gridCol w="466183">
                  <a:extLst>
                    <a:ext uri="{9D8B030D-6E8A-4147-A177-3AD203B41FA5}">
                      <a16:colId xmlns:a16="http://schemas.microsoft.com/office/drawing/2014/main" val="3360984478"/>
                    </a:ext>
                  </a:extLst>
                </a:gridCol>
                <a:gridCol w="466183">
                  <a:extLst>
                    <a:ext uri="{9D8B030D-6E8A-4147-A177-3AD203B41FA5}">
                      <a16:colId xmlns:a16="http://schemas.microsoft.com/office/drawing/2014/main" val="217271665"/>
                    </a:ext>
                  </a:extLst>
                </a:gridCol>
                <a:gridCol w="466183">
                  <a:extLst>
                    <a:ext uri="{9D8B030D-6E8A-4147-A177-3AD203B41FA5}">
                      <a16:colId xmlns:a16="http://schemas.microsoft.com/office/drawing/2014/main" val="2605446011"/>
                    </a:ext>
                  </a:extLst>
                </a:gridCol>
                <a:gridCol w="466183">
                  <a:extLst>
                    <a:ext uri="{9D8B030D-6E8A-4147-A177-3AD203B41FA5}">
                      <a16:colId xmlns:a16="http://schemas.microsoft.com/office/drawing/2014/main" val="366871436"/>
                    </a:ext>
                  </a:extLst>
                </a:gridCol>
                <a:gridCol w="466183">
                  <a:extLst>
                    <a:ext uri="{9D8B030D-6E8A-4147-A177-3AD203B41FA5}">
                      <a16:colId xmlns:a16="http://schemas.microsoft.com/office/drawing/2014/main" val="3234603487"/>
                    </a:ext>
                  </a:extLst>
                </a:gridCol>
                <a:gridCol w="466183">
                  <a:extLst>
                    <a:ext uri="{9D8B030D-6E8A-4147-A177-3AD203B41FA5}">
                      <a16:colId xmlns:a16="http://schemas.microsoft.com/office/drawing/2014/main" val="2684814432"/>
                    </a:ext>
                  </a:extLst>
                </a:gridCol>
                <a:gridCol w="466183">
                  <a:extLst>
                    <a:ext uri="{9D8B030D-6E8A-4147-A177-3AD203B41FA5}">
                      <a16:colId xmlns:a16="http://schemas.microsoft.com/office/drawing/2014/main" val="4118550706"/>
                    </a:ext>
                  </a:extLst>
                </a:gridCol>
                <a:gridCol w="466183">
                  <a:extLst>
                    <a:ext uri="{9D8B030D-6E8A-4147-A177-3AD203B41FA5}">
                      <a16:colId xmlns:a16="http://schemas.microsoft.com/office/drawing/2014/main" val="4257938648"/>
                    </a:ext>
                  </a:extLst>
                </a:gridCol>
                <a:gridCol w="466183">
                  <a:extLst>
                    <a:ext uri="{9D8B030D-6E8A-4147-A177-3AD203B41FA5}">
                      <a16:colId xmlns:a16="http://schemas.microsoft.com/office/drawing/2014/main" val="31194384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60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/>
                    </a:p>
                  </a:txBody>
                  <a:tcPr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/>
                        <a:t>0</a:t>
                      </a:r>
                      <a:endParaRPr lang="ko-KR" alt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/>
                        <a:t>0</a:t>
                      </a:r>
                      <a:endParaRPr lang="ko-KR" alt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/>
                        <a:t>0</a:t>
                      </a:r>
                      <a:endParaRPr lang="ko-KR" alt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/>
                        <a:t>0</a:t>
                      </a:r>
                      <a:endParaRPr lang="ko-KR" alt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/>
                        <a:t>0</a:t>
                      </a:r>
                      <a:endParaRPr lang="ko-KR" alt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/>
                        <a:t>0</a:t>
                      </a:r>
                      <a:endParaRPr lang="ko-KR" alt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/>
                        <a:t>0</a:t>
                      </a:r>
                      <a:endParaRPr lang="ko-KR" alt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/>
                        <a:t>0</a:t>
                      </a:r>
                      <a:endParaRPr lang="ko-KR" alt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/>
                        <a:t>0</a:t>
                      </a:r>
                      <a:endParaRPr lang="ko-KR" alt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/>
                        <a:t>0</a:t>
                      </a:r>
                      <a:endParaRPr lang="ko-KR" alt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/>
                        <a:t>0</a:t>
                      </a:r>
                      <a:endParaRPr lang="ko-KR" altLang="en-US" sz="1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90577768"/>
                  </a:ext>
                </a:extLst>
              </a:tr>
            </a:tbl>
          </a:graphicData>
        </a:graphic>
      </p:graphicFrame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2417E71F-2298-DA57-33E3-381CC0A7AB5D}"/>
              </a:ext>
            </a:extLst>
          </p:cNvPr>
          <p:cNvCxnSpPr>
            <a:cxnSpLocks/>
          </p:cNvCxnSpPr>
          <p:nvPr/>
        </p:nvCxnSpPr>
        <p:spPr>
          <a:xfrm flipH="1">
            <a:off x="4244467" y="3876910"/>
            <a:ext cx="351635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B7EAC095-741B-A3A3-4E63-36F5814A60BF}"/>
              </a:ext>
            </a:extLst>
          </p:cNvPr>
          <p:cNvCxnSpPr>
            <a:cxnSpLocks/>
          </p:cNvCxnSpPr>
          <p:nvPr/>
        </p:nvCxnSpPr>
        <p:spPr>
          <a:xfrm>
            <a:off x="10030522" y="4768735"/>
            <a:ext cx="165967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442A1128-EF1C-31D0-A5DA-2AC30AFAC608}"/>
              </a:ext>
            </a:extLst>
          </p:cNvPr>
          <p:cNvCxnSpPr>
            <a:cxnSpLocks/>
          </p:cNvCxnSpPr>
          <p:nvPr/>
        </p:nvCxnSpPr>
        <p:spPr>
          <a:xfrm flipH="1">
            <a:off x="7960732" y="4768735"/>
            <a:ext cx="165967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98C1B608-02C9-282D-6C18-7E07FEE5B6E7}"/>
              </a:ext>
            </a:extLst>
          </p:cNvPr>
          <p:cNvSpPr txBox="1"/>
          <p:nvPr/>
        </p:nvSpPr>
        <p:spPr>
          <a:xfrm>
            <a:off x="9548542" y="4562186"/>
            <a:ext cx="553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/>
              <a:t>8</a:t>
            </a:r>
            <a:endParaRPr lang="ko-KR" alt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203048D-F133-79E7-4367-DDADD5F3ABA3}"/>
              </a:ext>
            </a:extLst>
          </p:cNvPr>
          <p:cNvSpPr txBox="1"/>
          <p:nvPr/>
        </p:nvSpPr>
        <p:spPr>
          <a:xfrm>
            <a:off x="5832278" y="4006128"/>
            <a:ext cx="553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/>
              <a:t>…</a:t>
            </a:r>
            <a:endParaRPr lang="ko-KR" altLang="en-US"/>
          </a:p>
        </p:txBody>
      </p:sp>
      <p:sp>
        <p:nvSpPr>
          <p:cNvPr id="4" name="11 CuadroTexto">
            <a:extLst>
              <a:ext uri="{FF2B5EF4-FFF2-40B4-BE49-F238E27FC236}">
                <a16:creationId xmlns:a16="http://schemas.microsoft.com/office/drawing/2014/main" id="{7F65B695-BE6E-AFA0-3785-4C481D94F3A4}"/>
              </a:ext>
            </a:extLst>
          </p:cNvPr>
          <p:cNvSpPr txBox="1"/>
          <p:nvPr/>
        </p:nvSpPr>
        <p:spPr>
          <a:xfrm>
            <a:off x="330200" y="166829"/>
            <a:ext cx="33073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>
                <a:solidFill>
                  <a:prstClr val="black"/>
                </a:solidFill>
                <a:latin typeface="Arial" panose="020B0604020202020204" pitchFamily="34" charset="0"/>
                <a:ea typeface="나눔바른고딕" panose="020B0603020101020101" pitchFamily="50" charset="-127"/>
                <a:cs typeface="Arial" panose="020B0604020202020204" pitchFamily="34" charset="0"/>
              </a:rPr>
              <a:t>3-3. MAC &amp; DSP</a:t>
            </a:r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오디오 8">
            <a:hlinkClick r:id="" action="ppaction://media"/>
            <a:extLst>
              <a:ext uri="{FF2B5EF4-FFF2-40B4-BE49-F238E27FC236}">
                <a16:creationId xmlns:a16="http://schemas.microsoft.com/office/drawing/2014/main" id="{D88A374D-398C-0BCC-7A9D-C476F6B1D97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98090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867"/>
    </mc:Choice>
    <mc:Fallback xmlns="">
      <p:transition spd="slow" advTm="78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839BA6-73DB-19E4-2274-F994F2D628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E6DF6D5-8235-6E89-3406-0BB1EFF3B7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B9D8C-A161-4084-924B-59152344AFCF}" type="slidenum">
              <a:rPr lang="ko-KR" altLang="en-US" smtClean="0"/>
              <a:t>22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D45FA1-B1AF-0ACA-4C0F-1A7688AF99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b="1"/>
              <a:t>Deep Learning Hardware </a:t>
            </a:r>
            <a:r>
              <a:rPr lang="ko-KR" altLang="en-US" b="1"/>
              <a:t>설계 경진대회</a:t>
            </a:r>
            <a:endParaRPr lang="ko-KR" altLang="en-US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C1328E-5418-5040-44F4-5AFCF6814769}"/>
              </a:ext>
            </a:extLst>
          </p:cNvPr>
          <p:cNvSpPr txBox="1"/>
          <p:nvPr/>
        </p:nvSpPr>
        <p:spPr>
          <a:xfrm>
            <a:off x="1553737" y="4589360"/>
            <a:ext cx="90845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/>
              <a:t>Figure. 9-2. DSP Output Format</a:t>
            </a:r>
            <a:endParaRPr lang="ko-KR" altLang="en-US" sz="20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7D81E45-B21F-BC98-D92F-C3EAB2221AE6}"/>
              </a:ext>
            </a:extLst>
          </p:cNvPr>
          <p:cNvSpPr txBox="1"/>
          <p:nvPr/>
        </p:nvSpPr>
        <p:spPr>
          <a:xfrm>
            <a:off x="3687793" y="2740539"/>
            <a:ext cx="3828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/>
              <a:t>P</a:t>
            </a:r>
            <a:endParaRPr lang="ko-KR" altLang="en-US" sz="2000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41E6243D-5C97-1778-91DB-13F9073D73EE}"/>
              </a:ext>
            </a:extLst>
          </p:cNvPr>
          <p:cNvCxnSpPr>
            <a:cxnSpLocks/>
            <a:stCxn id="21" idx="1"/>
          </p:cNvCxnSpPr>
          <p:nvPr/>
        </p:nvCxnSpPr>
        <p:spPr>
          <a:xfrm flipH="1">
            <a:off x="4181707" y="2503928"/>
            <a:ext cx="1637371" cy="0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B7050DB5-2993-635D-E4FE-EFA1C20C10FE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6372922" y="2503928"/>
            <a:ext cx="531727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77904C90-2B7A-E39B-A1A3-744B62050D73}"/>
              </a:ext>
            </a:extLst>
          </p:cNvPr>
          <p:cNvSpPr txBox="1"/>
          <p:nvPr/>
        </p:nvSpPr>
        <p:spPr>
          <a:xfrm>
            <a:off x="5819078" y="2319262"/>
            <a:ext cx="553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/>
              <a:t>33</a:t>
            </a:r>
            <a:endParaRPr lang="ko-KR" altLang="en-US"/>
          </a:p>
        </p:txBody>
      </p:sp>
      <p:graphicFrame>
        <p:nvGraphicFramePr>
          <p:cNvPr id="55" name="표 54">
            <a:extLst>
              <a:ext uri="{FF2B5EF4-FFF2-40B4-BE49-F238E27FC236}">
                <a16:creationId xmlns:a16="http://schemas.microsoft.com/office/drawing/2014/main" id="{2C6A8225-8A32-0230-DB34-DBD1E346A0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1670851"/>
              </p:ext>
            </p:extLst>
          </p:nvPr>
        </p:nvGraphicFramePr>
        <p:xfrm>
          <a:off x="493448" y="3275746"/>
          <a:ext cx="11205105" cy="504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33908">
                  <a:extLst>
                    <a:ext uri="{9D8B030D-6E8A-4147-A177-3AD203B41FA5}">
                      <a16:colId xmlns:a16="http://schemas.microsoft.com/office/drawing/2014/main" val="324156237"/>
                    </a:ext>
                  </a:extLst>
                </a:gridCol>
                <a:gridCol w="10271197">
                  <a:extLst>
                    <a:ext uri="{9D8B030D-6E8A-4147-A177-3AD203B41FA5}">
                      <a16:colId xmlns:a16="http://schemas.microsoft.com/office/drawing/2014/main" val="32064475"/>
                    </a:ext>
                  </a:extLst>
                </a:gridCol>
              </a:tblGrid>
              <a:tr h="504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/>
                        <a:t>(AC)[16]</a:t>
                      </a:r>
                      <a:endParaRPr lang="ko-KR" alt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/>
                        <a:t>(AC)[15:0] + B[16]</a:t>
                      </a:r>
                      <a:endParaRPr lang="ko-KR" altLang="en-US" sz="1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90577768"/>
                  </a:ext>
                </a:extLst>
              </a:tr>
            </a:tbl>
          </a:graphicData>
        </a:graphic>
      </p:graphicFrame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C2D16947-C606-0AE7-C9E4-DB76BFEB9032}"/>
              </a:ext>
            </a:extLst>
          </p:cNvPr>
          <p:cNvCxnSpPr>
            <a:cxnSpLocks/>
          </p:cNvCxnSpPr>
          <p:nvPr/>
        </p:nvCxnSpPr>
        <p:spPr>
          <a:xfrm>
            <a:off x="493448" y="3942593"/>
            <a:ext cx="11196748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7" name="표 66">
            <a:extLst>
              <a:ext uri="{FF2B5EF4-FFF2-40B4-BE49-F238E27FC236}">
                <a16:creationId xmlns:a16="http://schemas.microsoft.com/office/drawing/2014/main" id="{50542C99-5C64-E456-618A-040DEA7005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4917554"/>
              </p:ext>
            </p:extLst>
          </p:nvPr>
        </p:nvGraphicFramePr>
        <p:xfrm>
          <a:off x="4181707" y="2688594"/>
          <a:ext cx="7516846" cy="504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516846">
                  <a:extLst>
                    <a:ext uri="{9D8B030D-6E8A-4147-A177-3AD203B41FA5}">
                      <a16:colId xmlns:a16="http://schemas.microsoft.com/office/drawing/2014/main" val="324156237"/>
                    </a:ext>
                  </a:extLst>
                </a:gridCol>
              </a:tblGrid>
              <a:tr h="504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/>
                        <a:t>(DC)[15:0]</a:t>
                      </a:r>
                      <a:endParaRPr lang="ko-KR" altLang="en-US" sz="1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90577768"/>
                  </a:ext>
                </a:extLst>
              </a:tr>
            </a:tbl>
          </a:graphicData>
        </a:graphic>
      </p:graphicFrame>
      <p:sp>
        <p:nvSpPr>
          <p:cNvPr id="3" name="11 CuadroTexto">
            <a:extLst>
              <a:ext uri="{FF2B5EF4-FFF2-40B4-BE49-F238E27FC236}">
                <a16:creationId xmlns:a16="http://schemas.microsoft.com/office/drawing/2014/main" id="{0FB46DB8-07F7-7DAE-79B2-A3B6C3C13D5B}"/>
              </a:ext>
            </a:extLst>
          </p:cNvPr>
          <p:cNvSpPr txBox="1"/>
          <p:nvPr/>
        </p:nvSpPr>
        <p:spPr>
          <a:xfrm>
            <a:off x="330200" y="166829"/>
            <a:ext cx="33073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>
                <a:solidFill>
                  <a:prstClr val="black"/>
                </a:solidFill>
                <a:latin typeface="Arial" panose="020B0604020202020204" pitchFamily="34" charset="0"/>
                <a:ea typeface="나눔바른고딕" panose="020B0603020101020101" pitchFamily="50" charset="-127"/>
                <a:cs typeface="Arial" panose="020B0604020202020204" pitchFamily="34" charset="0"/>
              </a:rPr>
              <a:t>3-3. MAC &amp; DSP</a:t>
            </a:r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오디오 5">
            <a:hlinkClick r:id="" action="ppaction://media"/>
            <a:extLst>
              <a:ext uri="{FF2B5EF4-FFF2-40B4-BE49-F238E27FC236}">
                <a16:creationId xmlns:a16="http://schemas.microsoft.com/office/drawing/2014/main" id="{0582B300-E1C1-7FA4-1290-EA9EFD87E0C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664322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99"/>
    </mc:Choice>
    <mc:Fallback xmlns="">
      <p:transition spd="slow" advTm="45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8D542E-A366-B121-E0C1-ED90C272DB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D3CEB18-7BFF-479E-D690-1F46B380B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B9D8C-A161-4084-924B-59152344AFCF}" type="slidenum">
              <a:rPr lang="ko-KR" altLang="en-US" smtClean="0"/>
              <a:t>23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0500F1-6E7B-3DDE-0B75-0ED40F318E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b="1"/>
              <a:t>Deep Learning Hardware </a:t>
            </a:r>
            <a:r>
              <a:rPr lang="ko-KR" altLang="en-US" b="1"/>
              <a:t>설계 경진대회</a:t>
            </a:r>
            <a:endParaRPr lang="ko-KR" altLang="en-US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E04B1A-6E19-ABC3-0E52-635611200254}"/>
              </a:ext>
            </a:extLst>
          </p:cNvPr>
          <p:cNvSpPr txBox="1"/>
          <p:nvPr/>
        </p:nvSpPr>
        <p:spPr>
          <a:xfrm>
            <a:off x="1553737" y="5396461"/>
            <a:ext cx="90845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/>
              <a:t>Table. 1. Example Dot Products</a:t>
            </a:r>
            <a:endParaRPr lang="ko-KR" altLang="en-US" sz="200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표 8">
                <a:extLst>
                  <a:ext uri="{FF2B5EF4-FFF2-40B4-BE49-F238E27FC236}">
                    <a16:creationId xmlns:a16="http://schemas.microsoft.com/office/drawing/2014/main" id="{AD3D917E-589D-1803-AD6C-7002946B94C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39750468"/>
                  </p:ext>
                </p:extLst>
              </p:nvPr>
            </p:nvGraphicFramePr>
            <p:xfrm>
              <a:off x="642000" y="1978165"/>
              <a:ext cx="10908000" cy="3291396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576000">
                      <a:extLst>
                        <a:ext uri="{9D8B030D-6E8A-4147-A177-3AD203B41FA5}">
                          <a16:colId xmlns:a16="http://schemas.microsoft.com/office/drawing/2014/main" val="2945727069"/>
                        </a:ext>
                      </a:extLst>
                    </a:gridCol>
                    <a:gridCol w="576000">
                      <a:extLst>
                        <a:ext uri="{9D8B030D-6E8A-4147-A177-3AD203B41FA5}">
                          <a16:colId xmlns:a16="http://schemas.microsoft.com/office/drawing/2014/main" val="419324405"/>
                        </a:ext>
                      </a:extLst>
                    </a:gridCol>
                    <a:gridCol w="576000">
                      <a:extLst>
                        <a:ext uri="{9D8B030D-6E8A-4147-A177-3AD203B41FA5}">
                          <a16:colId xmlns:a16="http://schemas.microsoft.com/office/drawing/2014/main" val="3718707306"/>
                        </a:ext>
                      </a:extLst>
                    </a:gridCol>
                    <a:gridCol w="576000">
                      <a:extLst>
                        <a:ext uri="{9D8B030D-6E8A-4147-A177-3AD203B41FA5}">
                          <a16:colId xmlns:a16="http://schemas.microsoft.com/office/drawing/2014/main" val="1020057245"/>
                        </a:ext>
                      </a:extLst>
                    </a:gridCol>
                    <a:gridCol w="576000">
                      <a:extLst>
                        <a:ext uri="{9D8B030D-6E8A-4147-A177-3AD203B41FA5}">
                          <a16:colId xmlns:a16="http://schemas.microsoft.com/office/drawing/2014/main" val="3056421695"/>
                        </a:ext>
                      </a:extLst>
                    </a:gridCol>
                    <a:gridCol w="576000">
                      <a:extLst>
                        <a:ext uri="{9D8B030D-6E8A-4147-A177-3AD203B41FA5}">
                          <a16:colId xmlns:a16="http://schemas.microsoft.com/office/drawing/2014/main" val="2848941165"/>
                        </a:ext>
                      </a:extLst>
                    </a:gridCol>
                    <a:gridCol w="2700000">
                      <a:extLst>
                        <a:ext uri="{9D8B030D-6E8A-4147-A177-3AD203B41FA5}">
                          <a16:colId xmlns:a16="http://schemas.microsoft.com/office/drawing/2014/main" val="383006359"/>
                        </a:ext>
                      </a:extLst>
                    </a:gridCol>
                    <a:gridCol w="1152000">
                      <a:extLst>
                        <a:ext uri="{9D8B030D-6E8A-4147-A177-3AD203B41FA5}">
                          <a16:colId xmlns:a16="http://schemas.microsoft.com/office/drawing/2014/main" val="1822292993"/>
                        </a:ext>
                      </a:extLst>
                    </a:gridCol>
                    <a:gridCol w="1224000">
                      <a:extLst>
                        <a:ext uri="{9D8B030D-6E8A-4147-A177-3AD203B41FA5}">
                          <a16:colId xmlns:a16="http://schemas.microsoft.com/office/drawing/2014/main" val="3244016864"/>
                        </a:ext>
                      </a:extLst>
                    </a:gridCol>
                    <a:gridCol w="1152000">
                      <a:extLst>
                        <a:ext uri="{9D8B030D-6E8A-4147-A177-3AD203B41FA5}">
                          <a16:colId xmlns:a16="http://schemas.microsoft.com/office/drawing/2014/main" val="176377977"/>
                        </a:ext>
                      </a:extLst>
                    </a:gridCol>
                    <a:gridCol w="1224000">
                      <a:extLst>
                        <a:ext uri="{9D8B030D-6E8A-4147-A177-3AD203B41FA5}">
                          <a16:colId xmlns:a16="http://schemas.microsoft.com/office/drawing/2014/main" val="307265092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oMath>
                            </m:oMathPara>
                          </a14:m>
                          <a:endParaRPr lang="ko-KR" altLang="en-US" b="1" i="1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B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1" i="1" smtClean="0"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altLang="ko-KR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1" i="1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B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1" i="1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US" altLang="ko-KR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1" i="1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B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1" i="1" smtClean="0">
                                        <a:latin typeface="Cambria Math" panose="02040503050406030204" pitchFamily="18" charset="0"/>
                                      </a:rPr>
                                      <m:t>𝒃</m:t>
                                    </m:r>
                                  </m:e>
                                  <m:sub>
                                    <m:r>
                                      <a:rPr lang="en-US" altLang="ko-KR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1" i="1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B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1" i="1" smtClean="0"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altLang="ko-KR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ko-KR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1" i="1" smtClean="0">
                                        <a:latin typeface="Cambria Math" panose="02040503050406030204" pitchFamily="18" charset="0"/>
                                      </a:rPr>
                                      <m:t>𝒃</m:t>
                                    </m:r>
                                  </m:e>
                                  <m:sub>
                                    <m:r>
                                      <a:rPr lang="en-US" altLang="ko-KR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1" i="1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B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1" i="1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US" altLang="ko-KR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ko-KR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1" i="1" smtClean="0">
                                        <a:latin typeface="Cambria Math" panose="02040503050406030204" pitchFamily="18" charset="0"/>
                                      </a:rPr>
                                      <m:t>𝒃</m:t>
                                    </m:r>
                                  </m:e>
                                  <m:sub>
                                    <m:r>
                                      <a:rPr lang="en-US" altLang="ko-KR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1" i="1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B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b>
                                    <m:r>
                                      <a:rPr lang="en-US" altLang="ko-KR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nary>
                                  <m:naryPr>
                                    <m:chr m:val="∑"/>
                                    <m:limLoc m:val="subSup"/>
                                    <m:ctrlPr>
                                      <a:rPr lang="en-US" altLang="ko-KR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5"/>
                                      </m:rPr>
                                      <a:rPr lang="en-US" altLang="ko-KR" b="1" i="1" smtClean="0"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  <m:r>
                                      <a:rPr lang="en-US" altLang="ko-KR" b="1" i="1" smtClean="0"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a:rPr lang="en-US" altLang="ko-KR" b="1" i="1" smtClean="0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sub>
                                  <m:sup>
                                    <m:r>
                                      <a:rPr lang="en-US" altLang="ko-KR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p>
                                  <m:e>
                                    <m:r>
                                      <a:rPr lang="en-US" altLang="ko-KR" b="1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altLang="ko-KR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b="1" i="1" smtClean="0">
                                            <a:latin typeface="Cambria Math" panose="02040503050406030204" pitchFamily="18" charset="0"/>
                                          </a:rPr>
                                          <m:t>𝒂</m:t>
                                        </m:r>
                                      </m:e>
                                      <m:sub>
                                        <m:r>
                                          <a:rPr lang="en-US" altLang="ko-KR" b="1" i="1" smtClean="0">
                                            <a:latin typeface="Cambria Math" panose="02040503050406030204" pitchFamily="18" charset="0"/>
                                          </a:rPr>
                                          <m:t>𝒋</m:t>
                                        </m:r>
                                      </m:sub>
                                    </m:sSub>
                                    <m:sSup>
                                      <m:sSupPr>
                                        <m:ctrlPr>
                                          <a:rPr lang="en-US" altLang="ko-KR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ko-KR" b="1" i="1" smtClean="0">
                                            <a:latin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</m:e>
                                      <m:sup>
                                        <m:r>
                                          <a:rPr lang="en-US" altLang="ko-KR" b="1" i="1" smtClean="0">
                                            <a:latin typeface="Cambria Math" panose="02040503050406030204" pitchFamily="18" charset="0"/>
                                          </a:rPr>
                                          <m:t>𝑮</m:t>
                                        </m:r>
                                      </m:sup>
                                    </m:sSup>
                                    <m:r>
                                      <a:rPr lang="en-US" altLang="ko-KR" b="1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US" altLang="ko-KR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b="1" i="1" smtClean="0">
                                            <a:latin typeface="Cambria Math" panose="02040503050406030204" pitchFamily="18" charset="0"/>
                                          </a:rPr>
                                          <m:t>𝒅</m:t>
                                        </m:r>
                                      </m:e>
                                      <m:sub>
                                        <m:r>
                                          <a:rPr lang="en-US" altLang="ko-KR" b="1" i="1" smtClean="0">
                                            <a:latin typeface="Cambria Math" panose="02040503050406030204" pitchFamily="18" charset="0"/>
                                          </a:rPr>
                                          <m:t>𝒋</m:t>
                                        </m:r>
                                      </m:sub>
                                    </m:sSub>
                                    <m:r>
                                      <a:rPr lang="en-US" altLang="ko-KR" b="1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  <m:sSub>
                                      <m:sSubPr>
                                        <m:ctrlPr>
                                          <a:rPr lang="en-US" altLang="ko-KR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b="1" i="1" smtClean="0">
                                            <a:latin typeface="Cambria Math" panose="02040503050406030204" pitchFamily="18" charset="0"/>
                                          </a:rPr>
                                          <m:t>𝒃</m:t>
                                        </m:r>
                                      </m:e>
                                      <m:sub>
                                        <m:r>
                                          <a:rPr lang="en-US" altLang="ko-KR" b="1" i="1" smtClean="0">
                                            <a:latin typeface="Cambria Math" panose="02040503050406030204" pitchFamily="18" charset="0"/>
                                          </a:rPr>
                                          <m:t>𝒋</m:t>
                                        </m:r>
                                      </m:sub>
                                    </m:sSub>
                                  </m:e>
                                </m:nary>
                              </m:oMath>
                            </m:oMathPara>
                          </a14:m>
                          <a:endParaRPr lang="ko-KR" altLang="en-US" b="1" i="1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B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800" b="1" i="1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800" b="1" i="1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𝑷</m:t>
                                    </m:r>
                                  </m:e>
                                  <m:sub>
                                    <m:r>
                                      <a:rPr lang="en-US" altLang="ko-KR" sz="1800" b="1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𝒊</m:t>
                                    </m:r>
                                  </m:sub>
                                </m:sSub>
                                <m:r>
                                  <a:rPr lang="en-US" altLang="ko-KR" sz="1800" b="1" i="1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[</m:t>
                                </m:r>
                                <m:r>
                                  <a:rPr lang="en-US" altLang="ko-KR" sz="1800" b="1" i="1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𝟑𝟓</m:t>
                                </m:r>
                                <m:r>
                                  <a:rPr lang="en-US" altLang="ko-KR" sz="1800" b="1" i="1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:</m:t>
                                </m:r>
                                <m:r>
                                  <a:rPr lang="en-US" altLang="ko-KR" sz="1800" b="1" i="1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𝟏𝟖</m:t>
                                </m:r>
                                <m:r>
                                  <a:rPr lang="en-US" altLang="ko-KR" sz="1800" b="1" i="1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ko-KR" altLang="en-US" b="1" i="1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B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chr m:val="∑"/>
                                    <m:limLoc m:val="subSup"/>
                                    <m:ctrlPr>
                                      <a:rPr lang="en-US" altLang="ko-KR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5"/>
                                      </m:rPr>
                                      <a:rPr lang="en-US" altLang="ko-KR" b="1" i="1" smtClean="0"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  <m:r>
                                      <a:rPr lang="en-US" altLang="ko-KR" b="1" i="1" smtClean="0"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a:rPr lang="en-US" altLang="ko-KR" b="1" i="1" smtClean="0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sub>
                                  <m:sup>
                                    <m:r>
                                      <a:rPr lang="en-US" altLang="ko-KR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en-US" altLang="ko-KR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b="1" i="1" smtClean="0">
                                            <a:latin typeface="Cambria Math" panose="02040503050406030204" pitchFamily="18" charset="0"/>
                                          </a:rPr>
                                          <m:t>𝒂</m:t>
                                        </m:r>
                                      </m:e>
                                      <m:sub>
                                        <m:r>
                                          <a:rPr lang="en-US" altLang="ko-KR" b="1" i="1" smtClean="0">
                                            <a:latin typeface="Cambria Math" panose="02040503050406030204" pitchFamily="18" charset="0"/>
                                          </a:rPr>
                                          <m:t>𝒋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altLang="ko-KR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b="1" i="1" smtClean="0">
                                            <a:latin typeface="Cambria Math" panose="02040503050406030204" pitchFamily="18" charset="0"/>
                                          </a:rPr>
                                          <m:t>𝒃</m:t>
                                        </m:r>
                                      </m:e>
                                      <m:sub>
                                        <m:r>
                                          <a:rPr lang="en-US" altLang="ko-KR" b="1" i="1" smtClean="0">
                                            <a:latin typeface="Cambria Math" panose="02040503050406030204" pitchFamily="18" charset="0"/>
                                          </a:rPr>
                                          <m:t>𝒋</m:t>
                                        </m:r>
                                      </m:sub>
                                    </m:sSub>
                                  </m:e>
                                </m:nary>
                              </m:oMath>
                            </m:oMathPara>
                          </a14:m>
                          <a:endParaRPr lang="ko-KR" altLang="en-US" b="1" i="1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B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800" b="1" i="1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800" b="1" i="1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𝑷</m:t>
                                    </m:r>
                                  </m:e>
                                  <m:sub>
                                    <m:r>
                                      <a:rPr lang="en-US" altLang="ko-KR" sz="1800" b="1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𝒊</m:t>
                                    </m:r>
                                  </m:sub>
                                </m:sSub>
                                <m:r>
                                  <a:rPr lang="en-US" altLang="ko-KR" sz="1800" b="1" i="1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[</m:t>
                                </m:r>
                                <m:r>
                                  <a:rPr lang="en-US" altLang="ko-KR" sz="1800" b="1" i="1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𝟏𝟕</m:t>
                                </m:r>
                                <m:r>
                                  <a:rPr lang="en-US" altLang="ko-KR" sz="1800" b="1" i="1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:</m:t>
                                </m:r>
                                <m:r>
                                  <a:rPr lang="en-US" altLang="ko-KR" sz="1800" b="1" i="1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𝟎</m:t>
                                </m:r>
                                <m:r>
                                  <a:rPr lang="en-US" altLang="ko-KR" sz="1800" b="1" i="1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ko-KR" altLang="en-US" b="1" i="1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B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chr m:val="∑"/>
                                    <m:limLoc m:val="subSup"/>
                                    <m:ctrlPr>
                                      <a:rPr lang="en-US" altLang="ko-KR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5"/>
                                      </m:rPr>
                                      <a:rPr lang="en-US" altLang="ko-KR" b="1" i="1" smtClean="0"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  <m:r>
                                      <a:rPr lang="en-US" altLang="ko-KR" b="1" i="1" smtClean="0"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a:rPr lang="en-US" altLang="ko-KR" b="1" i="1" smtClean="0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sub>
                                  <m:sup>
                                    <m:r>
                                      <a:rPr lang="en-US" altLang="ko-KR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en-US" altLang="ko-KR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b="1" i="1" smtClean="0">
                                            <a:latin typeface="Cambria Math" panose="02040503050406030204" pitchFamily="18" charset="0"/>
                                          </a:rPr>
                                          <m:t>𝒅</m:t>
                                        </m:r>
                                      </m:e>
                                      <m:sub>
                                        <m:r>
                                          <a:rPr lang="en-US" altLang="ko-KR" b="1" i="1" smtClean="0">
                                            <a:latin typeface="Cambria Math" panose="02040503050406030204" pitchFamily="18" charset="0"/>
                                          </a:rPr>
                                          <m:t>𝒋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altLang="ko-KR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b="1" i="1" smtClean="0">
                                            <a:latin typeface="Cambria Math" panose="02040503050406030204" pitchFamily="18" charset="0"/>
                                          </a:rPr>
                                          <m:t>𝒃</m:t>
                                        </m:r>
                                      </m:e>
                                      <m:sub>
                                        <m:r>
                                          <a:rPr lang="en-US" altLang="ko-KR" b="1" i="1" smtClean="0">
                                            <a:latin typeface="Cambria Math" panose="02040503050406030204" pitchFamily="18" charset="0"/>
                                          </a:rPr>
                                          <m:t>𝒋</m:t>
                                        </m:r>
                                      </m:sub>
                                    </m:sSub>
                                  </m:e>
                                </m:nary>
                              </m:oMath>
                            </m:oMathPara>
                          </a14:m>
                          <a:endParaRPr lang="ko-KR" altLang="en-US" b="1" i="1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B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3476069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 latinLnBrk="1"/>
                          <a:r>
                            <a:rPr lang="en-US" altLang="ko-KR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  <a:endParaRPr lang="ko-KR" altLang="en-US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r" latinLnBrk="1"/>
                          <a:r>
                            <a:rPr lang="en-US" altLang="ko-KR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</a:t>
                          </a:r>
                          <a:endParaRPr lang="ko-KR" altLang="en-US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r" latinLnBrk="1"/>
                          <a:r>
                            <a:rPr lang="en-US" altLang="ko-KR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-4</a:t>
                          </a:r>
                          <a:endParaRPr lang="ko-KR" altLang="en-US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r" latinLnBrk="1"/>
                          <a:r>
                            <a:rPr lang="en-US" altLang="ko-KR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-2</a:t>
                          </a:r>
                          <a:endParaRPr lang="ko-KR" altLang="en-US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r" latinLnBrk="1"/>
                          <a:r>
                            <a:rPr lang="en-US" altLang="ko-KR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-2</a:t>
                          </a:r>
                          <a:endParaRPr lang="ko-KR" altLang="en-US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r" latinLnBrk="1"/>
                          <a:r>
                            <a:rPr lang="en-US" altLang="ko-KR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8</a:t>
                          </a:r>
                          <a:endParaRPr lang="ko-KR" altLang="en-US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r" latinLnBrk="1"/>
                          <a:r>
                            <a:rPr lang="en-US" altLang="ko-KR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-524280</a:t>
                          </a:r>
                          <a:endParaRPr lang="ko-KR" altLang="en-US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r" latinLnBrk="1"/>
                          <a:r>
                            <a:rPr lang="en-US" altLang="ko-KR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-2</a:t>
                          </a:r>
                          <a:endParaRPr lang="ko-KR" altLang="en-US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r" latinLnBrk="1"/>
                          <a:r>
                            <a:rPr lang="en-US" altLang="ko-KR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-2</a:t>
                          </a:r>
                          <a:endParaRPr lang="ko-KR" altLang="en-US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r" latinLnBrk="1"/>
                          <a:r>
                            <a:rPr lang="en-US" altLang="ko-KR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8</a:t>
                          </a:r>
                          <a:endParaRPr lang="ko-KR" altLang="en-US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r" latinLnBrk="1"/>
                          <a:r>
                            <a:rPr lang="en-US" altLang="ko-KR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8</a:t>
                          </a:r>
                          <a:endParaRPr lang="ko-KR" altLang="en-US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7602301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 latinLnBrk="1"/>
                          <a:r>
                            <a:rPr lang="en-US" altLang="ko-KR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</a:t>
                          </a:r>
                          <a:endParaRPr lang="ko-KR" altLang="en-US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r" latinLnBrk="1"/>
                          <a:r>
                            <a:rPr lang="en-US" altLang="ko-KR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</a:t>
                          </a:r>
                          <a:endParaRPr lang="ko-KR" altLang="en-US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r" latinLnBrk="1"/>
                          <a:r>
                            <a:rPr lang="en-US" altLang="ko-KR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8</a:t>
                          </a:r>
                          <a:endParaRPr lang="ko-KR" altLang="en-US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r" latinLnBrk="1"/>
                          <a:r>
                            <a:rPr lang="en-US" altLang="ko-KR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-3</a:t>
                          </a:r>
                          <a:endParaRPr lang="ko-KR" altLang="en-US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r" latinLnBrk="1"/>
                          <a:r>
                            <a:rPr lang="en-US" altLang="ko-KR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-6</a:t>
                          </a:r>
                          <a:endParaRPr lang="ko-KR" altLang="en-US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r" latinLnBrk="1"/>
                          <a:r>
                            <a:rPr lang="en-US" altLang="ko-KR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-24</a:t>
                          </a:r>
                          <a:endParaRPr lang="ko-KR" altLang="en-US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r" latinLnBrk="1"/>
                          <a:r>
                            <a:rPr lang="en-US" altLang="ko-KR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-2097168</a:t>
                          </a:r>
                          <a:endParaRPr lang="ko-KR" altLang="en-US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r" latinLnBrk="1"/>
                          <a:r>
                            <a:rPr lang="en-US" altLang="ko-KR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-9</a:t>
                          </a:r>
                          <a:endParaRPr lang="ko-KR" altLang="en-US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r" latinLnBrk="1"/>
                          <a:r>
                            <a:rPr lang="en-US" altLang="ko-KR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-8</a:t>
                          </a:r>
                          <a:endParaRPr lang="ko-KR" altLang="en-US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r" latinLnBrk="1"/>
                          <a:r>
                            <a:rPr lang="en-US" altLang="ko-KR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-16</a:t>
                          </a:r>
                          <a:endParaRPr lang="ko-KR" altLang="en-US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r" latinLnBrk="1"/>
                          <a:r>
                            <a:rPr lang="en-US" altLang="ko-KR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-16</a:t>
                          </a:r>
                          <a:endParaRPr lang="ko-KR" altLang="en-US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29776218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 latinLnBrk="1"/>
                          <a:r>
                            <a:rPr lang="en-US" altLang="ko-KR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</a:t>
                          </a:r>
                          <a:endParaRPr lang="ko-KR" altLang="en-US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r" latinLnBrk="1"/>
                          <a:r>
                            <a:rPr lang="en-US" altLang="ko-KR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3</a:t>
                          </a:r>
                          <a:endParaRPr lang="ko-KR" altLang="en-US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r" latinLnBrk="1"/>
                          <a:r>
                            <a:rPr lang="en-US" altLang="ko-KR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17</a:t>
                          </a:r>
                          <a:endParaRPr lang="ko-KR" altLang="en-US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r" latinLnBrk="1"/>
                          <a:r>
                            <a:rPr lang="en-US" altLang="ko-KR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</a:t>
                          </a:r>
                          <a:endParaRPr lang="ko-KR" altLang="en-US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r" latinLnBrk="1"/>
                          <a:r>
                            <a:rPr lang="en-US" altLang="ko-KR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6</a:t>
                          </a:r>
                          <a:endParaRPr lang="ko-KR" altLang="en-US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r" latinLnBrk="1"/>
                          <a:r>
                            <a:rPr lang="en-US" altLang="ko-KR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34</a:t>
                          </a:r>
                          <a:endParaRPr lang="ko-KR" altLang="en-US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r" latinLnBrk="1"/>
                          <a:r>
                            <a:rPr lang="en-US" altLang="ko-KR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-524270</a:t>
                          </a:r>
                          <a:endParaRPr lang="ko-KR" altLang="en-US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r" latinLnBrk="1"/>
                          <a:r>
                            <a:rPr lang="en-US" altLang="ko-KR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-2</a:t>
                          </a:r>
                          <a:endParaRPr lang="ko-KR" altLang="en-US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r" latinLnBrk="1"/>
                          <a:r>
                            <a:rPr lang="en-US" altLang="ko-KR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-2</a:t>
                          </a:r>
                          <a:endParaRPr lang="ko-KR" altLang="en-US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r" latinLnBrk="1"/>
                          <a:r>
                            <a:rPr lang="en-US" altLang="ko-KR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18</a:t>
                          </a:r>
                          <a:endParaRPr lang="ko-KR" altLang="en-US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r" latinLnBrk="1"/>
                          <a:r>
                            <a:rPr lang="en-US" altLang="ko-KR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18</a:t>
                          </a:r>
                          <a:endParaRPr lang="ko-KR" altLang="en-US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03224423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 latinLnBrk="1"/>
                          <a:r>
                            <a:rPr lang="en-US" altLang="ko-KR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3</a:t>
                          </a:r>
                          <a:endParaRPr lang="ko-KR" altLang="en-US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r" latinLnBrk="1"/>
                          <a:r>
                            <a:rPr lang="en-US" altLang="ko-KR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4</a:t>
                          </a:r>
                          <a:endParaRPr lang="ko-KR" altLang="en-US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r" latinLnBrk="1"/>
                          <a:r>
                            <a:rPr lang="en-US" altLang="ko-KR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-19</a:t>
                          </a:r>
                          <a:endParaRPr lang="ko-KR" altLang="en-US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r" latinLnBrk="1"/>
                          <a:r>
                            <a:rPr lang="en-US" altLang="ko-KR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</a:t>
                          </a:r>
                          <a:endParaRPr lang="ko-KR" altLang="en-US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r" latinLnBrk="1"/>
                          <a:r>
                            <a:rPr lang="en-US" altLang="ko-KR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4</a:t>
                          </a:r>
                          <a:endParaRPr lang="ko-KR" altLang="en-US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r" latinLnBrk="1"/>
                          <a:r>
                            <a:rPr lang="en-US" altLang="ko-KR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-19</a:t>
                          </a:r>
                          <a:endParaRPr lang="ko-KR" altLang="en-US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r" latinLnBrk="1"/>
                          <a:r>
                            <a:rPr lang="en-US" altLang="ko-KR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524287</a:t>
                          </a:r>
                          <a:endParaRPr lang="ko-KR" altLang="en-US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r" latinLnBrk="1"/>
                          <a:r>
                            <a:rPr lang="en-US" altLang="ko-KR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</a:t>
                          </a:r>
                          <a:endParaRPr lang="ko-KR" altLang="en-US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r" latinLnBrk="1"/>
                          <a:r>
                            <a:rPr lang="en-US" altLang="ko-KR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</a:t>
                          </a:r>
                          <a:endParaRPr lang="ko-KR" altLang="en-US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r" latinLnBrk="1"/>
                          <a:r>
                            <a:rPr lang="en-US" altLang="ko-KR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-1</a:t>
                          </a:r>
                          <a:endParaRPr lang="ko-KR" altLang="en-US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r" latinLnBrk="1"/>
                          <a:r>
                            <a:rPr lang="en-US" altLang="ko-KR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-1</a:t>
                          </a:r>
                          <a:endParaRPr lang="ko-KR" altLang="en-US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42018532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 latinLnBrk="1"/>
                          <a:r>
                            <a:rPr lang="en-US" altLang="ko-KR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4</a:t>
                          </a:r>
                          <a:endParaRPr lang="ko-KR" altLang="en-US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r" latinLnBrk="1"/>
                          <a:r>
                            <a:rPr lang="en-US" altLang="ko-KR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5</a:t>
                          </a:r>
                          <a:endParaRPr lang="ko-KR" altLang="en-US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r" latinLnBrk="1"/>
                          <a:r>
                            <a:rPr lang="en-US" altLang="ko-KR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-1</a:t>
                          </a:r>
                          <a:endParaRPr lang="ko-KR" altLang="en-US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r" latinLnBrk="1"/>
                          <a:r>
                            <a:rPr lang="en-US" altLang="ko-KR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</a:t>
                          </a:r>
                          <a:endParaRPr lang="ko-KR" altLang="en-US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r" latinLnBrk="1"/>
                          <a:r>
                            <a:rPr lang="en-US" altLang="ko-KR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10</a:t>
                          </a:r>
                          <a:endParaRPr lang="ko-KR" altLang="en-US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r" latinLnBrk="1"/>
                          <a:r>
                            <a:rPr lang="en-US" altLang="ko-KR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-2</a:t>
                          </a:r>
                          <a:endParaRPr lang="ko-KR" altLang="en-US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r" latinLnBrk="1"/>
                          <a:r>
                            <a:rPr lang="en-US" altLang="ko-KR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3145725</a:t>
                          </a:r>
                          <a:endParaRPr lang="ko-KR" altLang="en-US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r" latinLnBrk="1"/>
                          <a:r>
                            <a:rPr lang="en-US" altLang="ko-KR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11</a:t>
                          </a:r>
                          <a:endParaRPr lang="ko-KR" altLang="en-US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r" latinLnBrk="1"/>
                          <a:r>
                            <a:rPr lang="en-US" altLang="ko-KR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12</a:t>
                          </a:r>
                          <a:endParaRPr lang="ko-KR" altLang="en-US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r" latinLnBrk="1"/>
                          <a:r>
                            <a:rPr lang="en-US" altLang="ko-KR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-3</a:t>
                          </a:r>
                          <a:endParaRPr lang="ko-KR" altLang="en-US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r" latinLnBrk="1"/>
                          <a:r>
                            <a:rPr lang="en-US" altLang="ko-KR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-3</a:t>
                          </a:r>
                          <a:endParaRPr lang="ko-KR" altLang="en-US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7867060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 latinLnBrk="1"/>
                          <a:r>
                            <a:rPr lang="en-US" altLang="ko-KR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5</a:t>
                          </a:r>
                          <a:endParaRPr lang="ko-KR" altLang="en-US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r" latinLnBrk="1"/>
                          <a:r>
                            <a:rPr lang="en-US" altLang="ko-KR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6</a:t>
                          </a:r>
                          <a:endParaRPr lang="ko-KR" altLang="en-US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r" latinLnBrk="1"/>
                          <a:r>
                            <a:rPr lang="en-US" altLang="ko-KR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4</a:t>
                          </a:r>
                          <a:endParaRPr lang="ko-KR" altLang="en-US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r" latinLnBrk="1"/>
                          <a:r>
                            <a:rPr lang="en-US" altLang="ko-KR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</a:t>
                          </a:r>
                          <a:endParaRPr lang="ko-KR" altLang="en-US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r" latinLnBrk="1"/>
                          <a:r>
                            <a:rPr lang="en-US" altLang="ko-KR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6</a:t>
                          </a:r>
                          <a:endParaRPr lang="ko-KR" altLang="en-US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r" latinLnBrk="1"/>
                          <a:r>
                            <a:rPr lang="en-US" altLang="ko-KR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4</a:t>
                          </a:r>
                          <a:endParaRPr lang="ko-KR" altLang="en-US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r" latinLnBrk="1"/>
                          <a:r>
                            <a:rPr lang="en-US" altLang="ko-KR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4718593</a:t>
                          </a:r>
                          <a:endParaRPr lang="ko-KR" altLang="en-US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r" latinLnBrk="1"/>
                          <a:r>
                            <a:rPr lang="en-US" altLang="ko-KR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18</a:t>
                          </a:r>
                          <a:endParaRPr lang="ko-KR" altLang="en-US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r" latinLnBrk="1"/>
                          <a:r>
                            <a:rPr lang="en-US" altLang="ko-KR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18</a:t>
                          </a:r>
                          <a:endParaRPr lang="ko-KR" altLang="en-US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r" latinLnBrk="1"/>
                          <a:r>
                            <a:rPr lang="en-US" altLang="ko-KR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</a:t>
                          </a:r>
                          <a:endParaRPr lang="ko-KR" altLang="en-US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r" latinLnBrk="1"/>
                          <a:r>
                            <a:rPr lang="en-US" altLang="ko-KR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</a:t>
                          </a:r>
                          <a:endParaRPr lang="ko-KR" altLang="en-US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16322997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 latinLnBrk="1"/>
                          <a:r>
                            <a:rPr lang="en-US" altLang="ko-KR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6</a:t>
                          </a:r>
                          <a:endParaRPr lang="ko-KR" altLang="en-US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r" latinLnBrk="1"/>
                          <a:r>
                            <a:rPr lang="en-US" altLang="ko-KR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7</a:t>
                          </a:r>
                          <a:endParaRPr lang="ko-KR" altLang="en-US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r" latinLnBrk="1"/>
                          <a:r>
                            <a:rPr lang="en-US" altLang="ko-KR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-2</a:t>
                          </a:r>
                          <a:endParaRPr lang="ko-KR" altLang="en-US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r" latinLnBrk="1"/>
                          <a:r>
                            <a:rPr lang="en-US" altLang="ko-KR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</a:t>
                          </a:r>
                          <a:endParaRPr lang="ko-KR" altLang="en-US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r" latinLnBrk="1"/>
                          <a:r>
                            <a:rPr lang="en-US" altLang="ko-KR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7</a:t>
                          </a:r>
                          <a:endParaRPr lang="ko-KR" altLang="en-US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r" latinLnBrk="1"/>
                          <a:r>
                            <a:rPr lang="en-US" altLang="ko-KR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-2</a:t>
                          </a:r>
                          <a:endParaRPr lang="ko-KR" altLang="en-US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r" latinLnBrk="1"/>
                          <a:r>
                            <a:rPr lang="en-US" altLang="ko-KR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65553599</a:t>
                          </a:r>
                          <a:endParaRPr lang="ko-KR" altLang="en-US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r" latinLnBrk="1"/>
                          <a:r>
                            <a:rPr lang="en-US" altLang="ko-KR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24</a:t>
                          </a:r>
                          <a:endParaRPr lang="ko-KR" altLang="en-US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r" latinLnBrk="1"/>
                          <a:r>
                            <a:rPr lang="en-US" altLang="ko-KR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25</a:t>
                          </a:r>
                          <a:endParaRPr lang="ko-KR" altLang="en-US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r" latinLnBrk="1"/>
                          <a:r>
                            <a:rPr lang="en-US" altLang="ko-KR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-1</a:t>
                          </a:r>
                          <a:endParaRPr lang="ko-KR" altLang="en-US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r" latinLnBrk="1"/>
                          <a:r>
                            <a:rPr lang="en-US" altLang="ko-KR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-1</a:t>
                          </a:r>
                          <a:endParaRPr lang="ko-KR" altLang="en-US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25194632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표 8">
                <a:extLst>
                  <a:ext uri="{FF2B5EF4-FFF2-40B4-BE49-F238E27FC236}">
                    <a16:creationId xmlns:a16="http://schemas.microsoft.com/office/drawing/2014/main" id="{AD3D917E-589D-1803-AD6C-7002946B94C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39750468"/>
                  </p:ext>
                </p:extLst>
              </p:nvPr>
            </p:nvGraphicFramePr>
            <p:xfrm>
              <a:off x="642000" y="1978165"/>
              <a:ext cx="10908000" cy="3291396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576000">
                      <a:extLst>
                        <a:ext uri="{9D8B030D-6E8A-4147-A177-3AD203B41FA5}">
                          <a16:colId xmlns:a16="http://schemas.microsoft.com/office/drawing/2014/main" val="2945727069"/>
                        </a:ext>
                      </a:extLst>
                    </a:gridCol>
                    <a:gridCol w="576000">
                      <a:extLst>
                        <a:ext uri="{9D8B030D-6E8A-4147-A177-3AD203B41FA5}">
                          <a16:colId xmlns:a16="http://schemas.microsoft.com/office/drawing/2014/main" val="419324405"/>
                        </a:ext>
                      </a:extLst>
                    </a:gridCol>
                    <a:gridCol w="576000">
                      <a:extLst>
                        <a:ext uri="{9D8B030D-6E8A-4147-A177-3AD203B41FA5}">
                          <a16:colId xmlns:a16="http://schemas.microsoft.com/office/drawing/2014/main" val="3718707306"/>
                        </a:ext>
                      </a:extLst>
                    </a:gridCol>
                    <a:gridCol w="576000">
                      <a:extLst>
                        <a:ext uri="{9D8B030D-6E8A-4147-A177-3AD203B41FA5}">
                          <a16:colId xmlns:a16="http://schemas.microsoft.com/office/drawing/2014/main" val="1020057245"/>
                        </a:ext>
                      </a:extLst>
                    </a:gridCol>
                    <a:gridCol w="576000">
                      <a:extLst>
                        <a:ext uri="{9D8B030D-6E8A-4147-A177-3AD203B41FA5}">
                          <a16:colId xmlns:a16="http://schemas.microsoft.com/office/drawing/2014/main" val="3056421695"/>
                        </a:ext>
                      </a:extLst>
                    </a:gridCol>
                    <a:gridCol w="576000">
                      <a:extLst>
                        <a:ext uri="{9D8B030D-6E8A-4147-A177-3AD203B41FA5}">
                          <a16:colId xmlns:a16="http://schemas.microsoft.com/office/drawing/2014/main" val="2848941165"/>
                        </a:ext>
                      </a:extLst>
                    </a:gridCol>
                    <a:gridCol w="2700000">
                      <a:extLst>
                        <a:ext uri="{9D8B030D-6E8A-4147-A177-3AD203B41FA5}">
                          <a16:colId xmlns:a16="http://schemas.microsoft.com/office/drawing/2014/main" val="383006359"/>
                        </a:ext>
                      </a:extLst>
                    </a:gridCol>
                    <a:gridCol w="1152000">
                      <a:extLst>
                        <a:ext uri="{9D8B030D-6E8A-4147-A177-3AD203B41FA5}">
                          <a16:colId xmlns:a16="http://schemas.microsoft.com/office/drawing/2014/main" val="1822292993"/>
                        </a:ext>
                      </a:extLst>
                    </a:gridCol>
                    <a:gridCol w="1224000">
                      <a:extLst>
                        <a:ext uri="{9D8B030D-6E8A-4147-A177-3AD203B41FA5}">
                          <a16:colId xmlns:a16="http://schemas.microsoft.com/office/drawing/2014/main" val="3244016864"/>
                        </a:ext>
                      </a:extLst>
                    </a:gridCol>
                    <a:gridCol w="1152000">
                      <a:extLst>
                        <a:ext uri="{9D8B030D-6E8A-4147-A177-3AD203B41FA5}">
                          <a16:colId xmlns:a16="http://schemas.microsoft.com/office/drawing/2014/main" val="176377977"/>
                        </a:ext>
                      </a:extLst>
                    </a:gridCol>
                    <a:gridCol w="1224000">
                      <a:extLst>
                        <a:ext uri="{9D8B030D-6E8A-4147-A177-3AD203B41FA5}">
                          <a16:colId xmlns:a16="http://schemas.microsoft.com/office/drawing/2014/main" val="3072650921"/>
                        </a:ext>
                      </a:extLst>
                    </a:gridCol>
                  </a:tblGrid>
                  <a:tr h="695516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B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53" t="-877" r="-1788421" b="-38771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B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2128" t="-877" r="-1707447" b="-38771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B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0000" t="-877" r="-1589474" b="-38771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B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03191" t="-877" r="-1506383" b="-38771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B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98947" t="-877" r="-1390526" b="-38771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B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504255" t="-877" r="-1305319" b="-38771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B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28217" t="-877" r="-176975" b="-38771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B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534921" t="-877" r="-314815" b="-38771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B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597015" t="-877" r="-196020" b="-38771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B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741270" t="-877" r="-108466" b="-38771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B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791045" t="-877" r="-1990" b="-38771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476069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 latinLnBrk="1"/>
                          <a:r>
                            <a:rPr lang="en-US" altLang="ko-KR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  <a:endParaRPr lang="ko-KR" altLang="en-US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r" latinLnBrk="1"/>
                          <a:r>
                            <a:rPr lang="en-US" altLang="ko-KR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</a:t>
                          </a:r>
                          <a:endParaRPr lang="ko-KR" altLang="en-US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r" latinLnBrk="1"/>
                          <a:r>
                            <a:rPr lang="en-US" altLang="ko-KR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-4</a:t>
                          </a:r>
                          <a:endParaRPr lang="ko-KR" altLang="en-US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r" latinLnBrk="1"/>
                          <a:r>
                            <a:rPr lang="en-US" altLang="ko-KR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-2</a:t>
                          </a:r>
                          <a:endParaRPr lang="ko-KR" altLang="en-US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r" latinLnBrk="1"/>
                          <a:r>
                            <a:rPr lang="en-US" altLang="ko-KR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-2</a:t>
                          </a:r>
                          <a:endParaRPr lang="ko-KR" altLang="en-US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r" latinLnBrk="1"/>
                          <a:r>
                            <a:rPr lang="en-US" altLang="ko-KR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8</a:t>
                          </a:r>
                          <a:endParaRPr lang="ko-KR" altLang="en-US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r" latinLnBrk="1"/>
                          <a:r>
                            <a:rPr lang="en-US" altLang="ko-KR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-524280</a:t>
                          </a:r>
                          <a:endParaRPr lang="ko-KR" altLang="en-US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r" latinLnBrk="1"/>
                          <a:r>
                            <a:rPr lang="en-US" altLang="ko-KR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-2</a:t>
                          </a:r>
                          <a:endParaRPr lang="ko-KR" altLang="en-US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r" latinLnBrk="1"/>
                          <a:r>
                            <a:rPr lang="en-US" altLang="ko-KR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-2</a:t>
                          </a:r>
                          <a:endParaRPr lang="ko-KR" altLang="en-US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r" latinLnBrk="1"/>
                          <a:r>
                            <a:rPr lang="en-US" altLang="ko-KR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8</a:t>
                          </a:r>
                          <a:endParaRPr lang="ko-KR" altLang="en-US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r" latinLnBrk="1"/>
                          <a:r>
                            <a:rPr lang="en-US" altLang="ko-KR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8</a:t>
                          </a:r>
                          <a:endParaRPr lang="ko-KR" altLang="en-US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7602301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 latinLnBrk="1"/>
                          <a:r>
                            <a:rPr lang="en-US" altLang="ko-KR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</a:t>
                          </a:r>
                          <a:endParaRPr lang="ko-KR" altLang="en-US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r" latinLnBrk="1"/>
                          <a:r>
                            <a:rPr lang="en-US" altLang="ko-KR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</a:t>
                          </a:r>
                          <a:endParaRPr lang="ko-KR" altLang="en-US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r" latinLnBrk="1"/>
                          <a:r>
                            <a:rPr lang="en-US" altLang="ko-KR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8</a:t>
                          </a:r>
                          <a:endParaRPr lang="ko-KR" altLang="en-US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r" latinLnBrk="1"/>
                          <a:r>
                            <a:rPr lang="en-US" altLang="ko-KR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-3</a:t>
                          </a:r>
                          <a:endParaRPr lang="ko-KR" altLang="en-US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r" latinLnBrk="1"/>
                          <a:r>
                            <a:rPr lang="en-US" altLang="ko-KR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-6</a:t>
                          </a:r>
                          <a:endParaRPr lang="ko-KR" altLang="en-US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r" latinLnBrk="1"/>
                          <a:r>
                            <a:rPr lang="en-US" altLang="ko-KR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-24</a:t>
                          </a:r>
                          <a:endParaRPr lang="ko-KR" altLang="en-US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r" latinLnBrk="1"/>
                          <a:r>
                            <a:rPr lang="en-US" altLang="ko-KR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-2097168</a:t>
                          </a:r>
                          <a:endParaRPr lang="ko-KR" altLang="en-US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r" latinLnBrk="1"/>
                          <a:r>
                            <a:rPr lang="en-US" altLang="ko-KR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-9</a:t>
                          </a:r>
                          <a:endParaRPr lang="ko-KR" altLang="en-US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r" latinLnBrk="1"/>
                          <a:r>
                            <a:rPr lang="en-US" altLang="ko-KR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-8</a:t>
                          </a:r>
                          <a:endParaRPr lang="ko-KR" altLang="en-US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r" latinLnBrk="1"/>
                          <a:r>
                            <a:rPr lang="en-US" altLang="ko-KR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-16</a:t>
                          </a:r>
                          <a:endParaRPr lang="ko-KR" altLang="en-US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r" latinLnBrk="1"/>
                          <a:r>
                            <a:rPr lang="en-US" altLang="ko-KR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-16</a:t>
                          </a:r>
                          <a:endParaRPr lang="ko-KR" altLang="en-US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29776218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 latinLnBrk="1"/>
                          <a:r>
                            <a:rPr lang="en-US" altLang="ko-KR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</a:t>
                          </a:r>
                          <a:endParaRPr lang="ko-KR" altLang="en-US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r" latinLnBrk="1"/>
                          <a:r>
                            <a:rPr lang="en-US" altLang="ko-KR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3</a:t>
                          </a:r>
                          <a:endParaRPr lang="ko-KR" altLang="en-US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r" latinLnBrk="1"/>
                          <a:r>
                            <a:rPr lang="en-US" altLang="ko-KR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17</a:t>
                          </a:r>
                          <a:endParaRPr lang="ko-KR" altLang="en-US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r" latinLnBrk="1"/>
                          <a:r>
                            <a:rPr lang="en-US" altLang="ko-KR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</a:t>
                          </a:r>
                          <a:endParaRPr lang="ko-KR" altLang="en-US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r" latinLnBrk="1"/>
                          <a:r>
                            <a:rPr lang="en-US" altLang="ko-KR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6</a:t>
                          </a:r>
                          <a:endParaRPr lang="ko-KR" altLang="en-US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r" latinLnBrk="1"/>
                          <a:r>
                            <a:rPr lang="en-US" altLang="ko-KR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34</a:t>
                          </a:r>
                          <a:endParaRPr lang="ko-KR" altLang="en-US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r" latinLnBrk="1"/>
                          <a:r>
                            <a:rPr lang="en-US" altLang="ko-KR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-524270</a:t>
                          </a:r>
                          <a:endParaRPr lang="ko-KR" altLang="en-US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r" latinLnBrk="1"/>
                          <a:r>
                            <a:rPr lang="en-US" altLang="ko-KR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-2</a:t>
                          </a:r>
                          <a:endParaRPr lang="ko-KR" altLang="en-US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r" latinLnBrk="1"/>
                          <a:r>
                            <a:rPr lang="en-US" altLang="ko-KR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-2</a:t>
                          </a:r>
                          <a:endParaRPr lang="ko-KR" altLang="en-US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r" latinLnBrk="1"/>
                          <a:r>
                            <a:rPr lang="en-US" altLang="ko-KR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18</a:t>
                          </a:r>
                          <a:endParaRPr lang="ko-KR" altLang="en-US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r" latinLnBrk="1"/>
                          <a:r>
                            <a:rPr lang="en-US" altLang="ko-KR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18</a:t>
                          </a:r>
                          <a:endParaRPr lang="ko-KR" altLang="en-US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03224423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 latinLnBrk="1"/>
                          <a:r>
                            <a:rPr lang="en-US" altLang="ko-KR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3</a:t>
                          </a:r>
                          <a:endParaRPr lang="ko-KR" altLang="en-US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r" latinLnBrk="1"/>
                          <a:r>
                            <a:rPr lang="en-US" altLang="ko-KR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4</a:t>
                          </a:r>
                          <a:endParaRPr lang="ko-KR" altLang="en-US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r" latinLnBrk="1"/>
                          <a:r>
                            <a:rPr lang="en-US" altLang="ko-KR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-19</a:t>
                          </a:r>
                          <a:endParaRPr lang="ko-KR" altLang="en-US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r" latinLnBrk="1"/>
                          <a:r>
                            <a:rPr lang="en-US" altLang="ko-KR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</a:t>
                          </a:r>
                          <a:endParaRPr lang="ko-KR" altLang="en-US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r" latinLnBrk="1"/>
                          <a:r>
                            <a:rPr lang="en-US" altLang="ko-KR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4</a:t>
                          </a:r>
                          <a:endParaRPr lang="ko-KR" altLang="en-US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r" latinLnBrk="1"/>
                          <a:r>
                            <a:rPr lang="en-US" altLang="ko-KR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-19</a:t>
                          </a:r>
                          <a:endParaRPr lang="ko-KR" altLang="en-US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r" latinLnBrk="1"/>
                          <a:r>
                            <a:rPr lang="en-US" altLang="ko-KR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524287</a:t>
                          </a:r>
                          <a:endParaRPr lang="ko-KR" altLang="en-US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r" latinLnBrk="1"/>
                          <a:r>
                            <a:rPr lang="en-US" altLang="ko-KR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</a:t>
                          </a:r>
                          <a:endParaRPr lang="ko-KR" altLang="en-US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r" latinLnBrk="1"/>
                          <a:r>
                            <a:rPr lang="en-US" altLang="ko-KR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</a:t>
                          </a:r>
                          <a:endParaRPr lang="ko-KR" altLang="en-US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r" latinLnBrk="1"/>
                          <a:r>
                            <a:rPr lang="en-US" altLang="ko-KR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-1</a:t>
                          </a:r>
                          <a:endParaRPr lang="ko-KR" altLang="en-US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r" latinLnBrk="1"/>
                          <a:r>
                            <a:rPr lang="en-US" altLang="ko-KR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-1</a:t>
                          </a:r>
                          <a:endParaRPr lang="ko-KR" altLang="en-US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42018532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 latinLnBrk="1"/>
                          <a:r>
                            <a:rPr lang="en-US" altLang="ko-KR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4</a:t>
                          </a:r>
                          <a:endParaRPr lang="ko-KR" altLang="en-US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r" latinLnBrk="1"/>
                          <a:r>
                            <a:rPr lang="en-US" altLang="ko-KR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5</a:t>
                          </a:r>
                          <a:endParaRPr lang="ko-KR" altLang="en-US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r" latinLnBrk="1"/>
                          <a:r>
                            <a:rPr lang="en-US" altLang="ko-KR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-1</a:t>
                          </a:r>
                          <a:endParaRPr lang="ko-KR" altLang="en-US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r" latinLnBrk="1"/>
                          <a:r>
                            <a:rPr lang="en-US" altLang="ko-KR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</a:t>
                          </a:r>
                          <a:endParaRPr lang="ko-KR" altLang="en-US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r" latinLnBrk="1"/>
                          <a:r>
                            <a:rPr lang="en-US" altLang="ko-KR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10</a:t>
                          </a:r>
                          <a:endParaRPr lang="ko-KR" altLang="en-US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r" latinLnBrk="1"/>
                          <a:r>
                            <a:rPr lang="en-US" altLang="ko-KR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-2</a:t>
                          </a:r>
                          <a:endParaRPr lang="ko-KR" altLang="en-US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r" latinLnBrk="1"/>
                          <a:r>
                            <a:rPr lang="en-US" altLang="ko-KR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3145725</a:t>
                          </a:r>
                          <a:endParaRPr lang="ko-KR" altLang="en-US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r" latinLnBrk="1"/>
                          <a:r>
                            <a:rPr lang="en-US" altLang="ko-KR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11</a:t>
                          </a:r>
                          <a:endParaRPr lang="ko-KR" altLang="en-US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r" latinLnBrk="1"/>
                          <a:r>
                            <a:rPr lang="en-US" altLang="ko-KR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12</a:t>
                          </a:r>
                          <a:endParaRPr lang="ko-KR" altLang="en-US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r" latinLnBrk="1"/>
                          <a:r>
                            <a:rPr lang="en-US" altLang="ko-KR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-3</a:t>
                          </a:r>
                          <a:endParaRPr lang="ko-KR" altLang="en-US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r" latinLnBrk="1"/>
                          <a:r>
                            <a:rPr lang="en-US" altLang="ko-KR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-3</a:t>
                          </a:r>
                          <a:endParaRPr lang="ko-KR" altLang="en-US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7867060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 latinLnBrk="1"/>
                          <a:r>
                            <a:rPr lang="en-US" altLang="ko-KR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5</a:t>
                          </a:r>
                          <a:endParaRPr lang="ko-KR" altLang="en-US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r" latinLnBrk="1"/>
                          <a:r>
                            <a:rPr lang="en-US" altLang="ko-KR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6</a:t>
                          </a:r>
                          <a:endParaRPr lang="ko-KR" altLang="en-US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r" latinLnBrk="1"/>
                          <a:r>
                            <a:rPr lang="en-US" altLang="ko-KR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4</a:t>
                          </a:r>
                          <a:endParaRPr lang="ko-KR" altLang="en-US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r" latinLnBrk="1"/>
                          <a:r>
                            <a:rPr lang="en-US" altLang="ko-KR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</a:t>
                          </a:r>
                          <a:endParaRPr lang="ko-KR" altLang="en-US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r" latinLnBrk="1"/>
                          <a:r>
                            <a:rPr lang="en-US" altLang="ko-KR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6</a:t>
                          </a:r>
                          <a:endParaRPr lang="ko-KR" altLang="en-US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r" latinLnBrk="1"/>
                          <a:r>
                            <a:rPr lang="en-US" altLang="ko-KR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4</a:t>
                          </a:r>
                          <a:endParaRPr lang="ko-KR" altLang="en-US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r" latinLnBrk="1"/>
                          <a:r>
                            <a:rPr lang="en-US" altLang="ko-KR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4718593</a:t>
                          </a:r>
                          <a:endParaRPr lang="ko-KR" altLang="en-US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r" latinLnBrk="1"/>
                          <a:r>
                            <a:rPr lang="en-US" altLang="ko-KR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18</a:t>
                          </a:r>
                          <a:endParaRPr lang="ko-KR" altLang="en-US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r" latinLnBrk="1"/>
                          <a:r>
                            <a:rPr lang="en-US" altLang="ko-KR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18</a:t>
                          </a:r>
                          <a:endParaRPr lang="ko-KR" altLang="en-US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r" latinLnBrk="1"/>
                          <a:r>
                            <a:rPr lang="en-US" altLang="ko-KR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</a:t>
                          </a:r>
                          <a:endParaRPr lang="ko-KR" altLang="en-US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r" latinLnBrk="1"/>
                          <a:r>
                            <a:rPr lang="en-US" altLang="ko-KR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</a:t>
                          </a:r>
                          <a:endParaRPr lang="ko-KR" altLang="en-US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16322997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 latinLnBrk="1"/>
                          <a:r>
                            <a:rPr lang="en-US" altLang="ko-KR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6</a:t>
                          </a:r>
                          <a:endParaRPr lang="ko-KR" altLang="en-US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r" latinLnBrk="1"/>
                          <a:r>
                            <a:rPr lang="en-US" altLang="ko-KR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7</a:t>
                          </a:r>
                          <a:endParaRPr lang="ko-KR" altLang="en-US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r" latinLnBrk="1"/>
                          <a:r>
                            <a:rPr lang="en-US" altLang="ko-KR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-2</a:t>
                          </a:r>
                          <a:endParaRPr lang="ko-KR" altLang="en-US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r" latinLnBrk="1"/>
                          <a:r>
                            <a:rPr lang="en-US" altLang="ko-KR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</a:t>
                          </a:r>
                          <a:endParaRPr lang="ko-KR" altLang="en-US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r" latinLnBrk="1"/>
                          <a:r>
                            <a:rPr lang="en-US" altLang="ko-KR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7</a:t>
                          </a:r>
                          <a:endParaRPr lang="ko-KR" altLang="en-US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r" latinLnBrk="1"/>
                          <a:r>
                            <a:rPr lang="en-US" altLang="ko-KR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-2</a:t>
                          </a:r>
                          <a:endParaRPr lang="ko-KR" altLang="en-US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r" latinLnBrk="1"/>
                          <a:r>
                            <a:rPr lang="en-US" altLang="ko-KR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65553599</a:t>
                          </a:r>
                          <a:endParaRPr lang="ko-KR" altLang="en-US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r" latinLnBrk="1"/>
                          <a:r>
                            <a:rPr lang="en-US" altLang="ko-KR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24</a:t>
                          </a:r>
                          <a:endParaRPr lang="ko-KR" altLang="en-US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r" latinLnBrk="1"/>
                          <a:r>
                            <a:rPr lang="en-US" altLang="ko-KR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25</a:t>
                          </a:r>
                          <a:endParaRPr lang="ko-KR" altLang="en-US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r" latinLnBrk="1"/>
                          <a:r>
                            <a:rPr lang="en-US" altLang="ko-KR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-1</a:t>
                          </a:r>
                          <a:endParaRPr lang="ko-KR" altLang="en-US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r" latinLnBrk="1"/>
                          <a:r>
                            <a:rPr lang="en-US" altLang="ko-KR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-1</a:t>
                          </a:r>
                          <a:endParaRPr lang="ko-KR" altLang="en-US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25194632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6E1C16BD-B03A-D407-5BBA-9D1249CFB045}"/>
              </a:ext>
            </a:extLst>
          </p:cNvPr>
          <p:cNvSpPr txBox="1"/>
          <p:nvPr/>
        </p:nvSpPr>
        <p:spPr>
          <a:xfrm>
            <a:off x="9518072" y="1576161"/>
            <a:ext cx="20319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>
                <a:solidFill>
                  <a:schemeClr val="bg1">
                    <a:lumMod val="65000"/>
                  </a:schemeClr>
                </a:solidFill>
              </a:rPr>
              <a:t>Courtesy of Xilinx</a:t>
            </a:r>
            <a:endParaRPr lang="ko-KR" altLang="en-US" sz="160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" name="11 CuadroTexto">
            <a:extLst>
              <a:ext uri="{FF2B5EF4-FFF2-40B4-BE49-F238E27FC236}">
                <a16:creationId xmlns:a16="http://schemas.microsoft.com/office/drawing/2014/main" id="{0393BB26-0457-84C9-5EAC-618DA6BEEAE6}"/>
              </a:ext>
            </a:extLst>
          </p:cNvPr>
          <p:cNvSpPr txBox="1"/>
          <p:nvPr/>
        </p:nvSpPr>
        <p:spPr>
          <a:xfrm>
            <a:off x="330200" y="166829"/>
            <a:ext cx="33073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>
                <a:solidFill>
                  <a:prstClr val="black"/>
                </a:solidFill>
                <a:latin typeface="Arial" panose="020B0604020202020204" pitchFamily="34" charset="0"/>
                <a:ea typeface="나눔바른고딕" panose="020B0603020101020101" pitchFamily="50" charset="-127"/>
                <a:cs typeface="Arial" panose="020B0604020202020204" pitchFamily="34" charset="0"/>
              </a:rPr>
              <a:t>3-3. MAC &amp; DSP</a:t>
            </a:r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오디오 12">
            <a:hlinkClick r:id="" action="ppaction://media"/>
            <a:extLst>
              <a:ext uri="{FF2B5EF4-FFF2-40B4-BE49-F238E27FC236}">
                <a16:creationId xmlns:a16="http://schemas.microsoft.com/office/drawing/2014/main" id="{95273584-56DA-1F03-C839-7F12EEDA130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432250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47"/>
    </mc:Choice>
    <mc:Fallback xmlns="">
      <p:transition spd="slow" advTm="35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5C93919-41FA-4B8F-8ED2-31C2EC5B59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B9D8C-A161-4084-924B-59152344AFCF}" type="slidenum">
              <a:rPr lang="ko-KR" altLang="en-US" smtClean="0"/>
              <a:t>24</a:t>
            </a:fld>
            <a:endParaRPr lang="ko-KR" altLang="en-US"/>
          </a:p>
        </p:txBody>
      </p:sp>
      <p:sp>
        <p:nvSpPr>
          <p:cNvPr id="3" name="11 CuadroTexto">
            <a:extLst>
              <a:ext uri="{FF2B5EF4-FFF2-40B4-BE49-F238E27FC236}">
                <a16:creationId xmlns:a16="http://schemas.microsoft.com/office/drawing/2014/main" id="{44CE1479-A7E6-4DBD-91EE-7EBF3F73B268}"/>
              </a:ext>
            </a:extLst>
          </p:cNvPr>
          <p:cNvSpPr txBox="1"/>
          <p:nvPr/>
        </p:nvSpPr>
        <p:spPr>
          <a:xfrm>
            <a:off x="330200" y="166829"/>
            <a:ext cx="52613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>
                <a:solidFill>
                  <a:prstClr val="black"/>
                </a:solidFill>
                <a:latin typeface="Arial" panose="020B0604020202020204" pitchFamily="34" charset="0"/>
                <a:ea typeface="나눔바른고딕" panose="020B0603020101020101" pitchFamily="50" charset="-127"/>
                <a:cs typeface="Arial" panose="020B0604020202020204" pitchFamily="34" charset="0"/>
              </a:rPr>
              <a:t>3-4. </a:t>
            </a:r>
            <a:r>
              <a:rPr lang="en-US" altLang="ko-KR" sz="3200" b="1">
                <a:solidFill>
                  <a:prstClr val="black"/>
                </a:solidFill>
                <a:latin typeface="Arial" panose="020B0604020202020204" pitchFamily="34" charset="0"/>
                <a:ea typeface="나눔바른고딕" panose="020B0600000101010101" charset="-127"/>
                <a:cs typeface="Arial" panose="020B0604020202020204" pitchFamily="34" charset="0"/>
              </a:rPr>
              <a:t>BRAM Configurations</a:t>
            </a:r>
            <a:endParaRPr lang="ko-KR" altLang="en-US" sz="3200" b="1" dirty="0">
              <a:latin typeface="Arial" panose="020B0604020202020204" pitchFamily="34" charset="0"/>
              <a:ea typeface="나눔바른고딕" panose="020B0600000101010101" charset="-127"/>
              <a:cs typeface="Arial" panose="020B0604020202020204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b="1"/>
              <a:t>Deep Learning Hardware </a:t>
            </a:r>
            <a:r>
              <a:rPr lang="ko-KR" altLang="en-US" b="1"/>
              <a:t>설계 경진대회</a:t>
            </a:r>
            <a:endParaRPr lang="ko-KR" altLang="en-US" b="1" dirty="0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D8B65B69-41C8-7D5A-4988-8A6338BF42B4}"/>
              </a:ext>
            </a:extLst>
          </p:cNvPr>
          <p:cNvGrpSpPr/>
          <p:nvPr/>
        </p:nvGrpSpPr>
        <p:grpSpPr>
          <a:xfrm>
            <a:off x="1208412" y="1513130"/>
            <a:ext cx="2057687" cy="4381452"/>
            <a:chOff x="1273727" y="1548756"/>
            <a:chExt cx="2057687" cy="4381452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36A3A7F8-5B6E-3A49-C477-FC40BE15D1E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73727" y="1548756"/>
              <a:ext cx="2057687" cy="3591426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C3A9476-3B3A-83FB-B46E-D146896F2F93}"/>
                </a:ext>
              </a:extLst>
            </p:cNvPr>
            <p:cNvSpPr txBox="1"/>
            <p:nvPr/>
          </p:nvSpPr>
          <p:spPr>
            <a:xfrm>
              <a:off x="1327550" y="5222322"/>
              <a:ext cx="195004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/>
                <a:t>512x128</a:t>
              </a:r>
            </a:p>
            <a:p>
              <a:pPr algn="ctr"/>
              <a:r>
                <a:rPr lang="en-US" altLang="ko-KR" sz="2000"/>
                <a:t>36K BRAMs: 2 </a:t>
              </a:r>
              <a:endParaRPr lang="ko-KR" altLang="en-US" sz="2000"/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0B99D216-B766-6725-2185-C6FCC36F9214}"/>
              </a:ext>
            </a:extLst>
          </p:cNvPr>
          <p:cNvGrpSpPr/>
          <p:nvPr/>
        </p:nvGrpSpPr>
        <p:grpSpPr>
          <a:xfrm>
            <a:off x="5011507" y="2162105"/>
            <a:ext cx="1960552" cy="3083502"/>
            <a:chOff x="5115724" y="2151999"/>
            <a:chExt cx="1960552" cy="3083502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1754123A-91EE-B840-8E46-EAA3839E2F6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115724" y="2151999"/>
              <a:ext cx="1960552" cy="2392878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E639BF5-44CA-C76F-6A3D-55508F550B56}"/>
                </a:ext>
              </a:extLst>
            </p:cNvPr>
            <p:cNvSpPr txBox="1"/>
            <p:nvPr/>
          </p:nvSpPr>
          <p:spPr>
            <a:xfrm>
              <a:off x="5128924" y="4527615"/>
              <a:ext cx="193415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/>
                <a:t>1024x72</a:t>
              </a:r>
            </a:p>
            <a:p>
              <a:pPr algn="ctr"/>
              <a:r>
                <a:rPr lang="en-US" altLang="ko-KR" sz="2000"/>
                <a:t>36K BRAMs: 2</a:t>
              </a:r>
              <a:endParaRPr lang="ko-KR" altLang="en-US" sz="2000"/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4E597BCF-EB74-2654-5986-9D333804EA62}"/>
              </a:ext>
            </a:extLst>
          </p:cNvPr>
          <p:cNvGrpSpPr/>
          <p:nvPr/>
        </p:nvGrpSpPr>
        <p:grpSpPr>
          <a:xfrm>
            <a:off x="8717467" y="2188745"/>
            <a:ext cx="1934152" cy="3030223"/>
            <a:chOff x="8652153" y="2205278"/>
            <a:chExt cx="1934152" cy="3030223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124D0167-D330-5E08-3198-48C358C0E5D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661833" y="2205278"/>
              <a:ext cx="1914792" cy="2286319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29DD8CD-EC23-3EC0-B09B-6324C9499ECC}"/>
                </a:ext>
              </a:extLst>
            </p:cNvPr>
            <p:cNvSpPr txBox="1"/>
            <p:nvPr/>
          </p:nvSpPr>
          <p:spPr>
            <a:xfrm>
              <a:off x="8652153" y="4527615"/>
              <a:ext cx="193415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/>
                <a:t>128x64</a:t>
              </a:r>
            </a:p>
            <a:p>
              <a:pPr algn="ctr"/>
              <a:r>
                <a:rPr lang="en-US" altLang="ko-KR" sz="2000"/>
                <a:t>36K BRAMs: 1</a:t>
              </a:r>
              <a:endParaRPr lang="ko-KR" altLang="en-US" sz="200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1690A41F-8059-2A8D-3178-15E4204DD25A}"/>
              </a:ext>
            </a:extLst>
          </p:cNvPr>
          <p:cNvSpPr txBox="1"/>
          <p:nvPr/>
        </p:nvSpPr>
        <p:spPr>
          <a:xfrm>
            <a:off x="1553737" y="5927553"/>
            <a:ext cx="90845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/>
              <a:t>Figure. 10. BRAM Configurations</a:t>
            </a:r>
            <a:endParaRPr lang="ko-KR" altLang="en-US" sz="2000"/>
          </a:p>
        </p:txBody>
      </p:sp>
      <p:pic>
        <p:nvPicPr>
          <p:cNvPr id="11" name="오디오 10">
            <a:hlinkClick r:id="" action="ppaction://media"/>
            <a:extLst>
              <a:ext uri="{FF2B5EF4-FFF2-40B4-BE49-F238E27FC236}">
                <a16:creationId xmlns:a16="http://schemas.microsoft.com/office/drawing/2014/main" id="{38873B4E-27A1-5E20-2C92-820CA3C4BCA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626207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656"/>
    </mc:Choice>
    <mc:Fallback xmlns="">
      <p:transition spd="slow" advTm="276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E2B363-BEC6-0F59-851F-C907338119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2AF481A-A874-39E5-86BC-8A2216AC81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B9D8C-A161-4084-924B-59152344AFCF}" type="slidenum">
              <a:rPr lang="ko-KR" altLang="en-US" smtClean="0"/>
              <a:t>25</a:t>
            </a:fld>
            <a:endParaRPr lang="ko-KR" altLang="en-US"/>
          </a:p>
        </p:txBody>
      </p:sp>
      <p:sp>
        <p:nvSpPr>
          <p:cNvPr id="3" name="11 CuadroTexto">
            <a:extLst>
              <a:ext uri="{FF2B5EF4-FFF2-40B4-BE49-F238E27FC236}">
                <a16:creationId xmlns:a16="http://schemas.microsoft.com/office/drawing/2014/main" id="{332709ED-9CC8-CCCD-570A-3A4F25A21C6C}"/>
              </a:ext>
            </a:extLst>
          </p:cNvPr>
          <p:cNvSpPr txBox="1"/>
          <p:nvPr/>
        </p:nvSpPr>
        <p:spPr>
          <a:xfrm>
            <a:off x="330200" y="166829"/>
            <a:ext cx="52613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>
                <a:solidFill>
                  <a:prstClr val="black"/>
                </a:solidFill>
                <a:latin typeface="Arial" panose="020B0604020202020204" pitchFamily="34" charset="0"/>
                <a:ea typeface="나눔바른고딕" panose="020B0603020101020101" pitchFamily="50" charset="-127"/>
                <a:cs typeface="Arial" panose="020B0604020202020204" pitchFamily="34" charset="0"/>
              </a:rPr>
              <a:t>3-4. </a:t>
            </a:r>
            <a:r>
              <a:rPr lang="en-US" altLang="ko-KR" sz="3200" b="1">
                <a:solidFill>
                  <a:prstClr val="black"/>
                </a:solidFill>
                <a:latin typeface="Arial" panose="020B0604020202020204" pitchFamily="34" charset="0"/>
                <a:ea typeface="나눔바른고딕" panose="020B0600000101010101" charset="-127"/>
                <a:cs typeface="Arial" panose="020B0604020202020204" pitchFamily="34" charset="0"/>
              </a:rPr>
              <a:t>BRAM Configurations</a:t>
            </a:r>
            <a:endParaRPr lang="ko-KR" altLang="en-US" sz="3200" b="1" dirty="0">
              <a:latin typeface="Arial" panose="020B0604020202020204" pitchFamily="34" charset="0"/>
              <a:ea typeface="나눔바른고딕" panose="020B0600000101010101" charset="-127"/>
              <a:cs typeface="Arial" panose="020B0604020202020204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111AE3-BF30-7161-1293-516CE665F4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b="1"/>
              <a:t>Deep Learning Hardware </a:t>
            </a:r>
            <a:r>
              <a:rPr lang="ko-KR" altLang="en-US" b="1"/>
              <a:t>설계 경진대회</a:t>
            </a:r>
            <a:endParaRPr lang="ko-KR" altLang="en-US" b="1" dirty="0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8C4D95A2-88E0-D65C-A8C4-0193BFA3670F}"/>
              </a:ext>
            </a:extLst>
          </p:cNvPr>
          <p:cNvGrpSpPr/>
          <p:nvPr/>
        </p:nvGrpSpPr>
        <p:grpSpPr>
          <a:xfrm>
            <a:off x="1160911" y="1513130"/>
            <a:ext cx="2057687" cy="4689229"/>
            <a:chOff x="1273727" y="1548756"/>
            <a:chExt cx="2057687" cy="4689229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009F900B-D31E-2256-A65F-7291C325FC4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73727" y="1548756"/>
              <a:ext cx="2057687" cy="3591426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7EBEC14-81C9-3A01-03DF-84E4BC23496E}"/>
                </a:ext>
              </a:extLst>
            </p:cNvPr>
            <p:cNvSpPr txBox="1"/>
            <p:nvPr/>
          </p:nvSpPr>
          <p:spPr>
            <a:xfrm>
              <a:off x="1327550" y="5222322"/>
              <a:ext cx="195004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/>
                <a:t>512x128</a:t>
              </a:r>
            </a:p>
            <a:p>
              <a:pPr algn="ctr"/>
              <a:r>
                <a:rPr lang="en-US" altLang="ko-KR" sz="2000"/>
                <a:t>36K BRAMs: 2</a:t>
              </a:r>
            </a:p>
            <a:p>
              <a:pPr algn="ctr"/>
              <a:r>
                <a:rPr lang="en-US" altLang="ko-KR" sz="2000">
                  <a:solidFill>
                    <a:srgbClr val="FF0000"/>
                  </a:solidFill>
                </a:rPr>
                <a:t>x2</a:t>
              </a:r>
              <a:r>
                <a:rPr lang="en-US" altLang="ko-KR" sz="2000"/>
                <a:t> </a:t>
              </a:r>
              <a:endParaRPr lang="ko-KR" altLang="en-US" sz="2000"/>
            </a:p>
          </p:txBody>
        </p:sp>
      </p:grpSp>
      <p:sp>
        <p:nvSpPr>
          <p:cNvPr id="6" name="Rectangle 3">
            <a:extLst>
              <a:ext uri="{FF2B5EF4-FFF2-40B4-BE49-F238E27FC236}">
                <a16:creationId xmlns:a16="http://schemas.microsoft.com/office/drawing/2014/main" id="{8E84EE71-E2D0-2E99-2485-653B8B89944A}"/>
              </a:ext>
            </a:extLst>
          </p:cNvPr>
          <p:cNvSpPr txBox="1">
            <a:spLocks noChangeArrowheads="1"/>
          </p:cNvSpPr>
          <p:nvPr/>
        </p:nvSpPr>
        <p:spPr>
          <a:xfrm>
            <a:off x="3877294" y="1935266"/>
            <a:ext cx="7655306" cy="2793276"/>
          </a:xfrm>
          <a:prstGeom prst="rect">
            <a:avLst/>
          </a:prstGeom>
        </p:spPr>
        <p:txBody>
          <a:bodyPr anchor="ctr" anchorCtr="0"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  <a:defRPr/>
            </a:pPr>
            <a:r>
              <a:rPr lang="en-US" altLang="ko-KR" sz="240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DPRAM</a:t>
            </a:r>
          </a:p>
          <a:p>
            <a:pPr marL="0" indent="0">
              <a:buNone/>
              <a:defRPr/>
            </a:pPr>
            <a:br>
              <a:rPr lang="en-US" altLang="ko-KR" sz="240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en-US" altLang="ko-KR" sz="240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Global buffer A and B</a:t>
            </a:r>
          </a:p>
        </p:txBody>
      </p:sp>
      <p:pic>
        <p:nvPicPr>
          <p:cNvPr id="11" name="오디오 10">
            <a:hlinkClick r:id="" action="ppaction://media"/>
            <a:extLst>
              <a:ext uri="{FF2B5EF4-FFF2-40B4-BE49-F238E27FC236}">
                <a16:creationId xmlns:a16="http://schemas.microsoft.com/office/drawing/2014/main" id="{EBC8322A-E5FF-5692-0924-9D866C73501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641151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998"/>
    </mc:Choice>
    <mc:Fallback xmlns="">
      <p:transition spd="slow" advTm="109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9FF4E4-6F70-4BA8-C211-08E0EA85A6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22D17B6-D3D2-B83F-8470-EAA228643E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B9D8C-A161-4084-924B-59152344AFCF}" type="slidenum">
              <a:rPr lang="ko-KR" altLang="en-US" smtClean="0"/>
              <a:t>26</a:t>
            </a:fld>
            <a:endParaRPr lang="ko-KR" altLang="en-US"/>
          </a:p>
        </p:txBody>
      </p:sp>
      <p:sp>
        <p:nvSpPr>
          <p:cNvPr id="3" name="11 CuadroTexto">
            <a:extLst>
              <a:ext uri="{FF2B5EF4-FFF2-40B4-BE49-F238E27FC236}">
                <a16:creationId xmlns:a16="http://schemas.microsoft.com/office/drawing/2014/main" id="{F48B739F-EDE6-A3D0-D01F-F24BD96B34C9}"/>
              </a:ext>
            </a:extLst>
          </p:cNvPr>
          <p:cNvSpPr txBox="1"/>
          <p:nvPr/>
        </p:nvSpPr>
        <p:spPr>
          <a:xfrm>
            <a:off x="330200" y="166829"/>
            <a:ext cx="52613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>
                <a:solidFill>
                  <a:prstClr val="black"/>
                </a:solidFill>
                <a:latin typeface="Arial" panose="020B0604020202020204" pitchFamily="34" charset="0"/>
                <a:ea typeface="나눔바른고딕" panose="020B0603020101020101" pitchFamily="50" charset="-127"/>
                <a:cs typeface="Arial" panose="020B0604020202020204" pitchFamily="34" charset="0"/>
              </a:rPr>
              <a:t>3-4. </a:t>
            </a:r>
            <a:r>
              <a:rPr lang="en-US" altLang="ko-KR" sz="3200" b="1">
                <a:solidFill>
                  <a:prstClr val="black"/>
                </a:solidFill>
                <a:latin typeface="Arial" panose="020B0604020202020204" pitchFamily="34" charset="0"/>
                <a:ea typeface="나눔바른고딕" panose="020B0600000101010101" charset="-127"/>
                <a:cs typeface="Arial" panose="020B0604020202020204" pitchFamily="34" charset="0"/>
              </a:rPr>
              <a:t>BRAM Configurations</a:t>
            </a:r>
            <a:endParaRPr lang="ko-KR" altLang="en-US" sz="3200" b="1" dirty="0">
              <a:latin typeface="Arial" panose="020B0604020202020204" pitchFamily="34" charset="0"/>
              <a:ea typeface="나눔바른고딕" panose="020B0600000101010101" charset="-127"/>
              <a:cs typeface="Arial" panose="020B0604020202020204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04620F-8F93-A0F3-3A7E-2DC04D52E4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b="1"/>
              <a:t>Deep Learning Hardware </a:t>
            </a:r>
            <a:r>
              <a:rPr lang="ko-KR" altLang="en-US" b="1"/>
              <a:t>설계 경진대회</a:t>
            </a:r>
            <a:endParaRPr lang="ko-KR" altLang="en-US" b="1" dirty="0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7F892569-27DB-2E19-DFF4-4B0B38D73A11}"/>
              </a:ext>
            </a:extLst>
          </p:cNvPr>
          <p:cNvGrpSpPr/>
          <p:nvPr/>
        </p:nvGrpSpPr>
        <p:grpSpPr>
          <a:xfrm>
            <a:off x="1217341" y="2162105"/>
            <a:ext cx="1960552" cy="3391279"/>
            <a:chOff x="5115724" y="2151999"/>
            <a:chExt cx="1960552" cy="3391279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BBBB71EF-36A5-0A40-D3D4-DFA6C891A75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15724" y="2151999"/>
              <a:ext cx="1960552" cy="2392878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0959693-54B8-3749-1440-00ED5B474C63}"/>
                </a:ext>
              </a:extLst>
            </p:cNvPr>
            <p:cNvSpPr txBox="1"/>
            <p:nvPr/>
          </p:nvSpPr>
          <p:spPr>
            <a:xfrm>
              <a:off x="5128924" y="4527615"/>
              <a:ext cx="193415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/>
                <a:t>1024x72</a:t>
              </a:r>
            </a:p>
            <a:p>
              <a:pPr algn="ctr"/>
              <a:r>
                <a:rPr lang="en-US" altLang="ko-KR" sz="2000"/>
                <a:t>36K BRAMs: 2</a:t>
              </a:r>
            </a:p>
            <a:p>
              <a:pPr algn="ctr"/>
              <a:r>
                <a:rPr lang="en-US" altLang="ko-KR" sz="2000">
                  <a:solidFill>
                    <a:srgbClr val="FF0000"/>
                  </a:solidFill>
                </a:rPr>
                <a:t>x4</a:t>
              </a:r>
              <a:endParaRPr lang="ko-KR" altLang="en-US" sz="2000">
                <a:solidFill>
                  <a:srgbClr val="FF0000"/>
                </a:solidFill>
              </a:endParaRPr>
            </a:p>
          </p:txBody>
        </p:sp>
      </p:grpSp>
      <p:sp>
        <p:nvSpPr>
          <p:cNvPr id="12" name="Rectangle 3">
            <a:extLst>
              <a:ext uri="{FF2B5EF4-FFF2-40B4-BE49-F238E27FC236}">
                <a16:creationId xmlns:a16="http://schemas.microsoft.com/office/drawing/2014/main" id="{60C14A49-1A91-4701-2A6C-1357C60FBB2D}"/>
              </a:ext>
            </a:extLst>
          </p:cNvPr>
          <p:cNvSpPr txBox="1">
            <a:spLocks noChangeArrowheads="1"/>
          </p:cNvSpPr>
          <p:nvPr/>
        </p:nvSpPr>
        <p:spPr>
          <a:xfrm>
            <a:off x="3877294" y="1935266"/>
            <a:ext cx="7655306" cy="2793276"/>
          </a:xfrm>
          <a:prstGeom prst="rect">
            <a:avLst/>
          </a:prstGeom>
        </p:spPr>
        <p:txBody>
          <a:bodyPr anchor="ctr" anchorCtr="0"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  <a:defRPr/>
            </a:pPr>
            <a:r>
              <a:rPr lang="en-US" altLang="ko-KR" sz="240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SPROM</a:t>
            </a:r>
          </a:p>
          <a:p>
            <a:pPr marL="0" indent="0">
              <a:buNone/>
              <a:defRPr/>
            </a:pPr>
            <a:br>
              <a:rPr lang="en-US" altLang="ko-KR" sz="240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en-US" altLang="ko-KR" sz="240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For saving weight values of CONV00, 02, 04 layer</a:t>
            </a:r>
          </a:p>
        </p:txBody>
      </p:sp>
      <p:pic>
        <p:nvPicPr>
          <p:cNvPr id="7" name="오디오 6">
            <a:hlinkClick r:id="" action="ppaction://media"/>
            <a:extLst>
              <a:ext uri="{FF2B5EF4-FFF2-40B4-BE49-F238E27FC236}">
                <a16:creationId xmlns:a16="http://schemas.microsoft.com/office/drawing/2014/main" id="{4357D499-8160-67A2-343E-57973AE4A88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858385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93"/>
    </mc:Choice>
    <mc:Fallback xmlns="">
      <p:transition spd="slow" advTm="34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C8A7BE-E910-F6CC-845D-F92B666B92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799750A-796E-65F0-204F-C75A5131C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B9D8C-A161-4084-924B-59152344AFCF}" type="slidenum">
              <a:rPr lang="ko-KR" altLang="en-US" smtClean="0"/>
              <a:t>27</a:t>
            </a:fld>
            <a:endParaRPr lang="ko-KR" altLang="en-US"/>
          </a:p>
        </p:txBody>
      </p:sp>
      <p:sp>
        <p:nvSpPr>
          <p:cNvPr id="3" name="11 CuadroTexto">
            <a:extLst>
              <a:ext uri="{FF2B5EF4-FFF2-40B4-BE49-F238E27FC236}">
                <a16:creationId xmlns:a16="http://schemas.microsoft.com/office/drawing/2014/main" id="{221DFDE7-4C53-13C3-3ACB-BC41B56C0320}"/>
              </a:ext>
            </a:extLst>
          </p:cNvPr>
          <p:cNvSpPr txBox="1"/>
          <p:nvPr/>
        </p:nvSpPr>
        <p:spPr>
          <a:xfrm>
            <a:off x="330200" y="166829"/>
            <a:ext cx="52613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>
                <a:solidFill>
                  <a:prstClr val="black"/>
                </a:solidFill>
                <a:latin typeface="Arial" panose="020B0604020202020204" pitchFamily="34" charset="0"/>
                <a:ea typeface="나눔바른고딕" panose="020B0603020101020101" pitchFamily="50" charset="-127"/>
                <a:cs typeface="Arial" panose="020B0604020202020204" pitchFamily="34" charset="0"/>
              </a:rPr>
              <a:t>3-4. </a:t>
            </a:r>
            <a:r>
              <a:rPr lang="en-US" altLang="ko-KR" sz="3200" b="1">
                <a:solidFill>
                  <a:prstClr val="black"/>
                </a:solidFill>
                <a:latin typeface="Arial" panose="020B0604020202020204" pitchFamily="34" charset="0"/>
                <a:ea typeface="나눔바른고딕" panose="020B0600000101010101" charset="-127"/>
                <a:cs typeface="Arial" panose="020B0604020202020204" pitchFamily="34" charset="0"/>
              </a:rPr>
              <a:t>BRAM Configurations</a:t>
            </a:r>
            <a:endParaRPr lang="ko-KR" altLang="en-US" sz="3200" b="1" dirty="0">
              <a:latin typeface="Arial" panose="020B0604020202020204" pitchFamily="34" charset="0"/>
              <a:ea typeface="나눔바른고딕" panose="020B0600000101010101" charset="-127"/>
              <a:cs typeface="Arial" panose="020B0604020202020204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4BFC43-667C-4E3F-C524-B0B0504E52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b="1"/>
              <a:t>Deep Learning Hardware </a:t>
            </a:r>
            <a:r>
              <a:rPr lang="ko-KR" altLang="en-US" b="1"/>
              <a:t>설계 경진대회</a:t>
            </a:r>
            <a:endParaRPr lang="ko-KR" altLang="en-US" b="1" dirty="0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F8FA46D0-AFDC-BFEF-FFAE-A382C082A694}"/>
              </a:ext>
            </a:extLst>
          </p:cNvPr>
          <p:cNvGrpSpPr/>
          <p:nvPr/>
        </p:nvGrpSpPr>
        <p:grpSpPr>
          <a:xfrm>
            <a:off x="1181004" y="2125684"/>
            <a:ext cx="2020420" cy="3401061"/>
            <a:chOff x="8609019" y="2142217"/>
            <a:chExt cx="2020420" cy="3401061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68405818-1048-2D04-0698-D578A12E483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609019" y="2142217"/>
              <a:ext cx="2020420" cy="2412442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B218225-6CA6-D801-61A2-D729271E8AFD}"/>
                </a:ext>
              </a:extLst>
            </p:cNvPr>
            <p:cNvSpPr txBox="1"/>
            <p:nvPr/>
          </p:nvSpPr>
          <p:spPr>
            <a:xfrm>
              <a:off x="8652153" y="4527615"/>
              <a:ext cx="193415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/>
                <a:t>128x64</a:t>
              </a:r>
            </a:p>
            <a:p>
              <a:pPr algn="ctr"/>
              <a:r>
                <a:rPr lang="en-US" altLang="ko-KR" sz="2000"/>
                <a:t>36K BRAMs: 1</a:t>
              </a:r>
            </a:p>
            <a:p>
              <a:pPr algn="ctr"/>
              <a:r>
                <a:rPr lang="en-US" altLang="ko-KR" sz="2000">
                  <a:solidFill>
                    <a:srgbClr val="FF0000"/>
                  </a:solidFill>
                </a:rPr>
                <a:t>x1</a:t>
              </a:r>
              <a:endParaRPr lang="ko-KR" altLang="en-US" sz="2000">
                <a:solidFill>
                  <a:srgbClr val="FF0000"/>
                </a:solidFill>
              </a:endParaRPr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3F9DF026-28E7-88F3-73E5-62E120D3C15F}"/>
              </a:ext>
            </a:extLst>
          </p:cNvPr>
          <p:cNvSpPr txBox="1">
            <a:spLocks noChangeArrowheads="1"/>
          </p:cNvSpPr>
          <p:nvPr/>
        </p:nvSpPr>
        <p:spPr>
          <a:xfrm>
            <a:off x="3877294" y="1935266"/>
            <a:ext cx="7655306" cy="2793276"/>
          </a:xfrm>
          <a:prstGeom prst="rect">
            <a:avLst/>
          </a:prstGeom>
        </p:spPr>
        <p:txBody>
          <a:bodyPr anchor="ctr" anchorCtr="0"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  <a:defRPr/>
            </a:pPr>
            <a:r>
              <a:rPr lang="en-US" altLang="ko-KR" sz="240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SPROM</a:t>
            </a:r>
          </a:p>
          <a:p>
            <a:pPr marL="0" indent="0">
              <a:buNone/>
              <a:defRPr/>
            </a:pPr>
            <a:br>
              <a:rPr lang="en-US" altLang="ko-KR" sz="240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en-US" altLang="ko-KR" sz="240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For saving all of the bias values</a:t>
            </a:r>
          </a:p>
        </p:txBody>
      </p:sp>
      <p:pic>
        <p:nvPicPr>
          <p:cNvPr id="7" name="오디오 6">
            <a:hlinkClick r:id="" action="ppaction://media"/>
            <a:extLst>
              <a:ext uri="{FF2B5EF4-FFF2-40B4-BE49-F238E27FC236}">
                <a16:creationId xmlns:a16="http://schemas.microsoft.com/office/drawing/2014/main" id="{450C63EB-7AAF-5137-5EC9-4A0CFD134FE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229525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42"/>
    </mc:Choice>
    <mc:Fallback xmlns="">
      <p:transition spd="slow" advTm="30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5C93919-41FA-4B8F-8ED2-31C2EC5B59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B9D8C-A161-4084-924B-59152344AFCF}" type="slidenum">
              <a:rPr lang="ko-KR" altLang="en-US" smtClean="0"/>
              <a:t>28</a:t>
            </a:fld>
            <a:endParaRPr lang="ko-KR" altLang="en-US"/>
          </a:p>
        </p:txBody>
      </p:sp>
      <p:sp>
        <p:nvSpPr>
          <p:cNvPr id="3" name="11 CuadroTexto">
            <a:extLst>
              <a:ext uri="{FF2B5EF4-FFF2-40B4-BE49-F238E27FC236}">
                <a16:creationId xmlns:a16="http://schemas.microsoft.com/office/drawing/2014/main" id="{44CE1479-A7E6-4DBD-91EE-7EBF3F73B268}"/>
              </a:ext>
            </a:extLst>
          </p:cNvPr>
          <p:cNvSpPr txBox="1"/>
          <p:nvPr/>
        </p:nvSpPr>
        <p:spPr>
          <a:xfrm>
            <a:off x="330200" y="166829"/>
            <a:ext cx="19776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>
                <a:latin typeface="Arial" panose="020B0604020202020204" pitchFamily="34" charset="0"/>
                <a:ea typeface="나눔바른고딕" panose="020B0600000101010101" charset="-127"/>
                <a:cs typeface="Arial" panose="020B0604020202020204" pitchFamily="34" charset="0"/>
              </a:rPr>
              <a:t>4. Others</a:t>
            </a:r>
            <a:endParaRPr lang="ko-KR" altLang="en-US" sz="3200" b="1" dirty="0">
              <a:latin typeface="Arial" panose="020B0604020202020204" pitchFamily="34" charset="0"/>
              <a:ea typeface="나눔바른고딕" panose="020B0600000101010101" charset="-127"/>
              <a:cs typeface="Arial" panose="020B0604020202020204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b="1"/>
              <a:t>Deep Learning Hardware </a:t>
            </a:r>
            <a:r>
              <a:rPr lang="ko-KR" altLang="en-US" b="1"/>
              <a:t>설계 경진대회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428930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79"/>
    </mc:Choice>
    <mc:Fallback xmlns="">
      <p:transition spd="slow" advTm="2379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5C93919-41FA-4B8F-8ED2-31C2EC5B59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B9D8C-A161-4084-924B-59152344AFCF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3" name="11 CuadroTexto">
            <a:extLst>
              <a:ext uri="{FF2B5EF4-FFF2-40B4-BE49-F238E27FC236}">
                <a16:creationId xmlns:a16="http://schemas.microsoft.com/office/drawing/2014/main" id="{44CE1479-A7E6-4DBD-91EE-7EBF3F73B268}"/>
              </a:ext>
            </a:extLst>
          </p:cNvPr>
          <p:cNvSpPr txBox="1"/>
          <p:nvPr/>
        </p:nvSpPr>
        <p:spPr>
          <a:xfrm>
            <a:off x="330200" y="166829"/>
            <a:ext cx="21002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prstClr val="black"/>
                </a:solidFill>
                <a:latin typeface="Arial" panose="020B0604020202020204" pitchFamily="34" charset="0"/>
                <a:ea typeface="나눔바른고딕" panose="020B0603020101020101" pitchFamily="50" charset="-127"/>
                <a:cs typeface="Arial" panose="020B0604020202020204" pitchFamily="34" charset="0"/>
              </a:rPr>
              <a:t>1</a:t>
            </a:r>
            <a:r>
              <a:rPr lang="en-US" altLang="ko-KR" sz="3200" b="1">
                <a:solidFill>
                  <a:prstClr val="black"/>
                </a:solidFill>
                <a:latin typeface="Arial" panose="020B0604020202020204" pitchFamily="34" charset="0"/>
                <a:ea typeface="나눔바른고딕" panose="020B0603020101020101" pitchFamily="50" charset="-127"/>
                <a:cs typeface="Arial" panose="020B0604020202020204" pitchFamily="34" charset="0"/>
              </a:rPr>
              <a:t>. Outline</a:t>
            </a:r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F0680B8-3FCC-4673-8F19-CAEC6C40DCC2}"/>
              </a:ext>
            </a:extLst>
          </p:cNvPr>
          <p:cNvSpPr txBox="1">
            <a:spLocks noChangeArrowheads="1"/>
          </p:cNvSpPr>
          <p:nvPr/>
        </p:nvSpPr>
        <p:spPr>
          <a:xfrm>
            <a:off x="685800" y="1282472"/>
            <a:ext cx="10846800" cy="446449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buFont typeface="Wingdings" panose="05000000000000000000" pitchFamily="2" charset="2"/>
              <a:buChar char="§"/>
              <a:defRPr/>
            </a:pPr>
            <a:r>
              <a:rPr lang="ko-KR" altLang="en-US" sz="24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개요</a:t>
            </a:r>
            <a:endParaRPr lang="en-US" altLang="ko-KR" sz="2400" dirty="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0">
              <a:buFont typeface="Wingdings" panose="05000000000000000000" pitchFamily="2" charset="2"/>
              <a:buChar char="§"/>
              <a:defRPr/>
            </a:pPr>
            <a:endParaRPr lang="en-US" altLang="ko-KR" sz="2400" dirty="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1">
              <a:buFont typeface="Wingdings" panose="05000000000000000000" pitchFamily="2" charset="2"/>
              <a:buChar char="§"/>
              <a:defRPr/>
            </a:pPr>
            <a:r>
              <a:rPr lang="ko-KR" altLang="en-US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딥러닝 추론 하드웨어 설계</a:t>
            </a:r>
            <a:endParaRPr lang="en-US" altLang="ko-KR" dirty="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0">
              <a:buFont typeface="Wingdings" panose="05000000000000000000" pitchFamily="2" charset="2"/>
              <a:buChar char="§"/>
              <a:defRPr/>
            </a:pPr>
            <a:endParaRPr lang="en-US" altLang="ko-KR" sz="2400" dirty="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0">
              <a:buFont typeface="Wingdings" panose="05000000000000000000" pitchFamily="2" charset="2"/>
              <a:buChar char="§"/>
              <a:defRPr/>
            </a:pPr>
            <a:r>
              <a:rPr lang="ko-KR" altLang="en-US" sz="24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설계 목표</a:t>
            </a:r>
            <a:endParaRPr lang="en-US" altLang="ko-KR" sz="2400" dirty="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1">
              <a:buFont typeface="Wingdings" panose="05000000000000000000" pitchFamily="2" charset="2"/>
              <a:buChar char="§"/>
              <a:defRPr/>
            </a:pPr>
            <a:endParaRPr lang="en-US" altLang="ko-KR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en-US" altLang="ko-KR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On Device</a:t>
            </a:r>
            <a:r>
              <a:rPr lang="ko-KR" altLang="en-US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에서의 한정적인 자원을 최대한 활용하여 </a:t>
            </a:r>
            <a:r>
              <a:rPr lang="en-US" altLang="ko-KR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YOLOv3-tiny </a:t>
            </a:r>
            <a:r>
              <a:rPr lang="ko-KR" altLang="en-US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모델을 </a:t>
            </a:r>
            <a:r>
              <a:rPr lang="en-US" altLang="ko-KR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FPGA </a:t>
            </a:r>
            <a:r>
              <a:rPr lang="ko-KR" altLang="en-US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보드상에서 효율적으로 사용하고자 한다</a:t>
            </a:r>
            <a:r>
              <a:rPr lang="en-US" altLang="ko-KR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en-US" altLang="ko-KR" dirty="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b="1"/>
              <a:t>Deep Learning Hardware </a:t>
            </a:r>
            <a:r>
              <a:rPr lang="ko-KR" altLang="en-US" b="1"/>
              <a:t>설계 경진대회</a:t>
            </a:r>
            <a:endParaRPr lang="ko-KR" altLang="en-US" b="1" dirty="0"/>
          </a:p>
        </p:txBody>
      </p:sp>
      <p:pic>
        <p:nvPicPr>
          <p:cNvPr id="16" name="오디오 15">
            <a:hlinkClick r:id="" action="ppaction://media"/>
            <a:extLst>
              <a:ext uri="{FF2B5EF4-FFF2-40B4-BE49-F238E27FC236}">
                <a16:creationId xmlns:a16="http://schemas.microsoft.com/office/drawing/2014/main" id="{1CD28B43-B33F-61FC-C40C-C2C67903DF0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796757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576"/>
    </mc:Choice>
    <mc:Fallback xmlns="">
      <p:transition spd="slow" advTm="215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5C93919-41FA-4B8F-8ED2-31C2EC5B59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B9D8C-A161-4084-924B-59152344AFCF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3" name="11 CuadroTexto">
            <a:extLst>
              <a:ext uri="{FF2B5EF4-FFF2-40B4-BE49-F238E27FC236}">
                <a16:creationId xmlns:a16="http://schemas.microsoft.com/office/drawing/2014/main" id="{44CE1479-A7E6-4DBD-91EE-7EBF3F73B268}"/>
              </a:ext>
            </a:extLst>
          </p:cNvPr>
          <p:cNvSpPr txBox="1"/>
          <p:nvPr/>
        </p:nvSpPr>
        <p:spPr>
          <a:xfrm>
            <a:off x="330200" y="166829"/>
            <a:ext cx="21002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prstClr val="black"/>
                </a:solidFill>
                <a:latin typeface="Arial" panose="020B0604020202020204" pitchFamily="34" charset="0"/>
                <a:ea typeface="나눔바른고딕" panose="020B0603020101020101" pitchFamily="50" charset="-127"/>
                <a:cs typeface="Arial" panose="020B0604020202020204" pitchFamily="34" charset="0"/>
              </a:rPr>
              <a:t>1</a:t>
            </a:r>
            <a:r>
              <a:rPr lang="en-US" altLang="ko-KR" sz="3200" b="1">
                <a:solidFill>
                  <a:prstClr val="black"/>
                </a:solidFill>
                <a:latin typeface="Arial" panose="020B0604020202020204" pitchFamily="34" charset="0"/>
                <a:ea typeface="나눔바른고딕" panose="020B0603020101020101" pitchFamily="50" charset="-127"/>
                <a:cs typeface="Arial" panose="020B0604020202020204" pitchFamily="34" charset="0"/>
              </a:rPr>
              <a:t>. Outline</a:t>
            </a:r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F0680B8-3FCC-4673-8F19-CAEC6C40DCC2}"/>
              </a:ext>
            </a:extLst>
          </p:cNvPr>
          <p:cNvSpPr txBox="1">
            <a:spLocks noChangeArrowheads="1"/>
          </p:cNvSpPr>
          <p:nvPr/>
        </p:nvSpPr>
        <p:spPr>
          <a:xfrm>
            <a:off x="685800" y="1282472"/>
            <a:ext cx="10846800" cy="446449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  <a:defRPr/>
            </a:pPr>
            <a:r>
              <a:rPr lang="en-US" altLang="ko-KR" sz="2400" b="1" dirty="0">
                <a:latin typeface="Arial" panose="020B0604020202020204" pitchFamily="34" charset="0"/>
                <a:ea typeface="나눔바른고딕" panose="020B0600000101010101" charset="-127"/>
                <a:cs typeface="Arial" panose="020B0604020202020204" pitchFamily="34" charset="0"/>
              </a:rPr>
              <a:t> </a:t>
            </a:r>
            <a:r>
              <a:rPr lang="ko-KR" altLang="en-US" sz="2400" b="1">
                <a:latin typeface="Arial" panose="020B0604020202020204" pitchFamily="34" charset="0"/>
                <a:ea typeface="나눔바른고딕" panose="020B0600000101010101" charset="-127"/>
                <a:cs typeface="Arial" panose="020B0604020202020204" pitchFamily="34" charset="0"/>
              </a:rPr>
              <a:t>구현 결과</a:t>
            </a:r>
            <a:endParaRPr lang="en-US" altLang="ko-KR" sz="2400" dirty="0">
              <a:solidFill>
                <a:prstClr val="black"/>
              </a:solidFill>
              <a:latin typeface="Arial" panose="020B0604020202020204" pitchFamily="34" charset="0"/>
              <a:ea typeface="나눔바른고딕" panose="020B0603020101020101" pitchFamily="50" charset="-127"/>
              <a:cs typeface="Arial" panose="020B0604020202020204" pitchFamily="34" charset="0"/>
            </a:endParaRPr>
          </a:p>
          <a:p>
            <a:pPr lvl="1">
              <a:buFont typeface="Wingdings" panose="05000000000000000000" pitchFamily="2" charset="2"/>
              <a:buChar char="§"/>
              <a:defRPr/>
            </a:pPr>
            <a:r>
              <a:rPr lang="en-US" altLang="ko-KR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Quantization (</a:t>
            </a:r>
            <a:r>
              <a:rPr lang="en-US" altLang="ko-KR" dirty="0" err="1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mAP</a:t>
            </a:r>
            <a:r>
              <a:rPr lang="en-US" altLang="ko-KR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pPr lvl="1">
              <a:buFont typeface="Wingdings" panose="05000000000000000000" pitchFamily="2" charset="2"/>
              <a:buChar char="§"/>
              <a:defRPr/>
            </a:pPr>
            <a:endParaRPr lang="en-US" altLang="ko-KR" dirty="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1">
              <a:buFont typeface="Wingdings" panose="05000000000000000000" pitchFamily="2" charset="2"/>
              <a:buChar char="§"/>
              <a:defRPr/>
            </a:pPr>
            <a:r>
              <a:rPr lang="en-US" altLang="ko-KR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H/W inference results (@</a:t>
            </a:r>
            <a:r>
              <a:rPr lang="en-US" altLang="ko-KR" dirty="0" err="1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XXXMHz</a:t>
            </a:r>
            <a:r>
              <a:rPr lang="en-US" altLang="ko-KR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pPr lvl="1">
              <a:buFont typeface="Wingdings" panose="05000000000000000000" pitchFamily="2" charset="2"/>
              <a:buChar char="§"/>
              <a:defRPr/>
            </a:pPr>
            <a:endParaRPr lang="en-US" altLang="ko-KR" dirty="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1">
              <a:buFont typeface="Wingdings" panose="05000000000000000000" pitchFamily="2" charset="2"/>
              <a:buChar char="§"/>
              <a:defRPr/>
            </a:pPr>
            <a:r>
              <a:rPr lang="en-US" altLang="ko-KR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Board implementation</a:t>
            </a:r>
          </a:p>
          <a:p>
            <a:pPr lvl="2">
              <a:buFont typeface="Wingdings" panose="05000000000000000000" pitchFamily="2" charset="2"/>
              <a:buChar char="§"/>
              <a:defRPr/>
            </a:pPr>
            <a:r>
              <a:rPr lang="en-US" altLang="ko-KR" sz="24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Power</a:t>
            </a:r>
          </a:p>
          <a:p>
            <a:pPr lvl="2">
              <a:buFont typeface="Wingdings" panose="05000000000000000000" pitchFamily="2" charset="2"/>
              <a:buChar char="§"/>
              <a:defRPr/>
            </a:pPr>
            <a:r>
              <a:rPr lang="en-US" altLang="ko-KR" sz="24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LUT</a:t>
            </a:r>
          </a:p>
          <a:p>
            <a:pPr lvl="2">
              <a:buFont typeface="Wingdings" panose="05000000000000000000" pitchFamily="2" charset="2"/>
              <a:buChar char="§"/>
              <a:defRPr/>
            </a:pPr>
            <a:r>
              <a:rPr lang="en-US" altLang="ko-KR" sz="24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BRAM</a:t>
            </a:r>
          </a:p>
          <a:p>
            <a:pPr lvl="2">
              <a:buFont typeface="Wingdings" panose="05000000000000000000" pitchFamily="2" charset="2"/>
              <a:buChar char="§"/>
              <a:defRPr/>
            </a:pPr>
            <a:r>
              <a:rPr lang="en-US" altLang="ko-KR" sz="240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DSP</a:t>
            </a:r>
          </a:p>
          <a:p>
            <a:pPr marL="0" indent="0">
              <a:buNone/>
              <a:defRPr/>
            </a:pPr>
            <a:endParaRPr lang="en-US" altLang="ko-KR" sz="2400" dirty="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b="1"/>
              <a:t>Deep Learning Hardware </a:t>
            </a:r>
            <a:r>
              <a:rPr lang="ko-KR" altLang="en-US" b="1"/>
              <a:t>설계 경진대회</a:t>
            </a:r>
            <a:endParaRPr lang="ko-KR" altLang="en-US" b="1" dirty="0"/>
          </a:p>
        </p:txBody>
      </p:sp>
      <p:pic>
        <p:nvPicPr>
          <p:cNvPr id="12" name="오디오 11">
            <a:hlinkClick r:id="" action="ppaction://media"/>
            <a:extLst>
              <a:ext uri="{FF2B5EF4-FFF2-40B4-BE49-F238E27FC236}">
                <a16:creationId xmlns:a16="http://schemas.microsoft.com/office/drawing/2014/main" id="{400CEF60-FE84-0D8A-22CF-6CE7E92B768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992725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55"/>
    </mc:Choice>
    <mc:Fallback xmlns="">
      <p:transition spd="slow" advTm="35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5C93919-41FA-4B8F-8ED2-31C2EC5B59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B9D8C-A161-4084-924B-59152344AFCF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F0680B8-3FCC-4673-8F19-CAEC6C40DCC2}"/>
              </a:ext>
            </a:extLst>
          </p:cNvPr>
          <p:cNvSpPr txBox="1">
            <a:spLocks noChangeArrowheads="1"/>
          </p:cNvSpPr>
          <p:nvPr/>
        </p:nvSpPr>
        <p:spPr>
          <a:xfrm>
            <a:off x="685800" y="1274017"/>
            <a:ext cx="10846800" cy="227893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just">
              <a:buFont typeface="Wingdings" panose="05000000000000000000" pitchFamily="2" charset="2"/>
              <a:buChar char="§"/>
              <a:defRPr/>
            </a:pPr>
            <a:r>
              <a:rPr lang="en-US" altLang="ko-KR" sz="240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mAP: </a:t>
            </a:r>
            <a:r>
              <a:rPr lang="en-US" altLang="ko-KR" sz="240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78.03%</a:t>
            </a:r>
          </a:p>
          <a:p>
            <a:pPr lvl="0" algn="just">
              <a:buFont typeface="Wingdings" panose="05000000000000000000" pitchFamily="2" charset="2"/>
              <a:buChar char="§"/>
              <a:defRPr/>
            </a:pPr>
            <a:endParaRPr lang="en-US" altLang="ko-KR" sz="240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0" algn="just">
              <a:buFont typeface="Wingdings" panose="05000000000000000000" pitchFamily="2" charset="2"/>
              <a:buChar char="§"/>
              <a:defRPr/>
            </a:pPr>
            <a:r>
              <a:rPr lang="en-US" altLang="ko-KR" sz="240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(80.31%</a:t>
            </a:r>
            <a:r>
              <a:rPr lang="ko-KR" altLang="en-US" sz="240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얻을 수 있었지만</a:t>
            </a:r>
            <a:r>
              <a:rPr lang="en-US" altLang="ko-KR" sz="240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hardware compatibility</a:t>
            </a:r>
            <a:r>
              <a:rPr lang="ko-KR" altLang="en-US" sz="240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위해 </a:t>
            </a:r>
            <a:r>
              <a:rPr lang="en-US" altLang="ko-KR" sz="240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mAP loss</a:t>
            </a:r>
            <a:r>
              <a:rPr lang="ko-KR" altLang="en-US" sz="240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감안하더라도 </a:t>
            </a:r>
            <a:r>
              <a:rPr lang="en-US" altLang="ko-KR" sz="240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multiplier</a:t>
            </a:r>
            <a:r>
              <a:rPr lang="ko-KR" altLang="en-US" sz="240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모두 </a:t>
            </a:r>
            <a:r>
              <a:rPr lang="en-US" altLang="ko-KR" sz="240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power of 2</a:t>
            </a:r>
            <a:r>
              <a:rPr lang="ko-KR" altLang="en-US" sz="240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 변경</a:t>
            </a:r>
            <a:r>
              <a:rPr lang="en-US" altLang="ko-KR" sz="240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en-US" altLang="ko-KR" sz="2400" dirty="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b="1"/>
              <a:t>Deep Learning Hardware </a:t>
            </a:r>
            <a:r>
              <a:rPr lang="ko-KR" altLang="en-US" b="1"/>
              <a:t>설계 경진대회</a:t>
            </a:r>
            <a:endParaRPr lang="ko-KR" altLang="en-US" b="1" dirty="0"/>
          </a:p>
        </p:txBody>
      </p:sp>
      <p:sp>
        <p:nvSpPr>
          <p:cNvPr id="6" name="11 CuadroTexto">
            <a:extLst>
              <a:ext uri="{FF2B5EF4-FFF2-40B4-BE49-F238E27FC236}">
                <a16:creationId xmlns:a16="http://schemas.microsoft.com/office/drawing/2014/main" id="{4D1C0945-C6E9-1505-FC2F-C7D85F0BF34C}"/>
              </a:ext>
            </a:extLst>
          </p:cNvPr>
          <p:cNvSpPr txBox="1"/>
          <p:nvPr/>
        </p:nvSpPr>
        <p:spPr>
          <a:xfrm>
            <a:off x="330200" y="166829"/>
            <a:ext cx="49455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>
                <a:solidFill>
                  <a:prstClr val="black"/>
                </a:solidFill>
                <a:latin typeface="Arial" panose="020B0604020202020204" pitchFamily="34" charset="0"/>
                <a:ea typeface="나눔바른고딕" panose="020B0603020101020101" pitchFamily="50" charset="-127"/>
                <a:cs typeface="Arial" panose="020B0604020202020204" pitchFamily="34" charset="0"/>
              </a:rPr>
              <a:t>1-1. Quantization (mAP)</a:t>
            </a:r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16ADA48-7496-55DB-A477-34F8B08FE3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7671" y="4607946"/>
            <a:ext cx="8016658" cy="122584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43EADF77-8876-8C92-5324-4F0A073575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21725" y="3181897"/>
            <a:ext cx="7948550" cy="120638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B05F650-0E16-A4DB-2B51-F9517EC6D783}"/>
              </a:ext>
            </a:extLst>
          </p:cNvPr>
          <p:cNvSpPr txBox="1"/>
          <p:nvPr/>
        </p:nvSpPr>
        <p:spPr>
          <a:xfrm>
            <a:off x="1553737" y="5935070"/>
            <a:ext cx="90845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/>
              <a:t>Figure. 1. mAP Results</a:t>
            </a:r>
            <a:endParaRPr lang="ko-KR" altLang="en-US" sz="2000"/>
          </a:p>
        </p:txBody>
      </p:sp>
      <p:pic>
        <p:nvPicPr>
          <p:cNvPr id="17" name="오디오 16">
            <a:hlinkClick r:id="" action="ppaction://media"/>
            <a:extLst>
              <a:ext uri="{FF2B5EF4-FFF2-40B4-BE49-F238E27FC236}">
                <a16:creationId xmlns:a16="http://schemas.microsoft.com/office/drawing/2014/main" id="{8BC7E20F-C50E-B2E0-D7AA-A69C8B81660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978813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439"/>
    </mc:Choice>
    <mc:Fallback xmlns="">
      <p:transition spd="slow" advTm="234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3C79D3-4CB1-8423-C185-712AA987DF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563FA92-8911-F256-7732-5A519B9A01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B9D8C-A161-4084-924B-59152344AFCF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37D11D-AAB3-4735-045B-96D907C7CF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b="1"/>
              <a:t>Deep Learning Hardware </a:t>
            </a:r>
            <a:r>
              <a:rPr lang="ko-KR" altLang="en-US" b="1"/>
              <a:t>설계 경진대회</a:t>
            </a:r>
            <a:endParaRPr lang="ko-KR" altLang="en-US" b="1" dirty="0"/>
          </a:p>
        </p:txBody>
      </p:sp>
      <p:sp>
        <p:nvSpPr>
          <p:cNvPr id="6" name="11 CuadroTexto">
            <a:extLst>
              <a:ext uri="{FF2B5EF4-FFF2-40B4-BE49-F238E27FC236}">
                <a16:creationId xmlns:a16="http://schemas.microsoft.com/office/drawing/2014/main" id="{17864F1F-CEDB-91BC-2CD5-F68080DBE2A9}"/>
              </a:ext>
            </a:extLst>
          </p:cNvPr>
          <p:cNvSpPr txBox="1"/>
          <p:nvPr/>
        </p:nvSpPr>
        <p:spPr>
          <a:xfrm>
            <a:off x="330200" y="166829"/>
            <a:ext cx="71481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>
                <a:solidFill>
                  <a:prstClr val="black"/>
                </a:solidFill>
                <a:latin typeface="Arial" panose="020B0604020202020204" pitchFamily="34" charset="0"/>
                <a:ea typeface="나눔바른고딕" panose="020B0603020101020101" pitchFamily="50" charset="-127"/>
                <a:cs typeface="Arial" panose="020B0604020202020204" pitchFamily="34" charset="0"/>
              </a:rPr>
              <a:t>1-2. Board</a:t>
            </a:r>
            <a:r>
              <a:rPr lang="ko-KR" altLang="en-US" sz="3200" b="1">
                <a:solidFill>
                  <a:prstClr val="black"/>
                </a:solidFill>
                <a:latin typeface="Arial" panose="020B0604020202020204" pitchFamily="34" charset="0"/>
                <a:ea typeface="나눔바른고딕" panose="020B0603020101020101" pitchFamily="50" charset="-127"/>
                <a:cs typeface="Arial" panose="020B0604020202020204" pitchFamily="34" charset="0"/>
              </a:rPr>
              <a:t> </a:t>
            </a:r>
            <a:r>
              <a:rPr lang="en-US" altLang="ko-KR" sz="3200" b="1">
                <a:solidFill>
                  <a:prstClr val="black"/>
                </a:solidFill>
                <a:latin typeface="Arial" panose="020B0604020202020204" pitchFamily="34" charset="0"/>
                <a:ea typeface="나눔바른고딕" panose="020B0603020101020101" pitchFamily="50" charset="-127"/>
                <a:cs typeface="Arial" panose="020B0604020202020204" pitchFamily="34" charset="0"/>
              </a:rPr>
              <a:t>Implementation - Power</a:t>
            </a:r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4ACC23-1A54-AE13-C109-CE1A2E3B8228}"/>
              </a:ext>
            </a:extLst>
          </p:cNvPr>
          <p:cNvSpPr txBox="1"/>
          <p:nvPr/>
        </p:nvSpPr>
        <p:spPr>
          <a:xfrm>
            <a:off x="1553737" y="5546913"/>
            <a:ext cx="90845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/>
              <a:t>Figure. 2. Power Reports</a:t>
            </a:r>
            <a:endParaRPr lang="ko-KR" altLang="en-US" sz="200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BE08C82-8310-24AB-DCE6-6EE6124188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2187" y="1549185"/>
            <a:ext cx="7667625" cy="35909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오디오 13">
            <a:hlinkClick r:id="" action="ppaction://media"/>
            <a:extLst>
              <a:ext uri="{FF2B5EF4-FFF2-40B4-BE49-F238E27FC236}">
                <a16:creationId xmlns:a16="http://schemas.microsoft.com/office/drawing/2014/main" id="{B399B5F7-DA2C-BAB8-3C1C-6B70E8631E2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507280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11"/>
    </mc:Choice>
    <mc:Fallback xmlns="">
      <p:transition spd="slow" advTm="62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DF74E1-E2FA-11F5-A08A-2FBD75650F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85D0CA9-BA78-F93D-0EF9-D822805432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B9D8C-A161-4084-924B-59152344AFCF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ADE8F3-E1BD-FE14-3E6C-2F9CE486D6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b="1"/>
              <a:t>Deep Learning Hardware </a:t>
            </a:r>
            <a:r>
              <a:rPr lang="ko-KR" altLang="en-US" b="1"/>
              <a:t>설계 경진대회</a:t>
            </a:r>
            <a:endParaRPr lang="ko-KR" altLang="en-US" b="1" dirty="0"/>
          </a:p>
        </p:txBody>
      </p:sp>
      <p:sp>
        <p:nvSpPr>
          <p:cNvPr id="6" name="11 CuadroTexto">
            <a:extLst>
              <a:ext uri="{FF2B5EF4-FFF2-40B4-BE49-F238E27FC236}">
                <a16:creationId xmlns:a16="http://schemas.microsoft.com/office/drawing/2014/main" id="{86B76396-BAB3-7AAC-64C6-6BFFAFDB9D19}"/>
              </a:ext>
            </a:extLst>
          </p:cNvPr>
          <p:cNvSpPr txBox="1"/>
          <p:nvPr/>
        </p:nvSpPr>
        <p:spPr>
          <a:xfrm>
            <a:off x="330200" y="166829"/>
            <a:ext cx="66824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>
                <a:solidFill>
                  <a:prstClr val="black"/>
                </a:solidFill>
                <a:latin typeface="Arial" panose="020B0604020202020204" pitchFamily="34" charset="0"/>
                <a:ea typeface="나눔바른고딕" panose="020B0603020101020101" pitchFamily="50" charset="-127"/>
                <a:cs typeface="Arial" panose="020B0604020202020204" pitchFamily="34" charset="0"/>
              </a:rPr>
              <a:t>1-2. Board</a:t>
            </a:r>
            <a:r>
              <a:rPr lang="ko-KR" altLang="en-US" sz="3200" b="1">
                <a:solidFill>
                  <a:prstClr val="black"/>
                </a:solidFill>
                <a:latin typeface="Arial" panose="020B0604020202020204" pitchFamily="34" charset="0"/>
                <a:ea typeface="나눔바른고딕" panose="020B0603020101020101" pitchFamily="50" charset="-127"/>
                <a:cs typeface="Arial" panose="020B0604020202020204" pitchFamily="34" charset="0"/>
              </a:rPr>
              <a:t> </a:t>
            </a:r>
            <a:r>
              <a:rPr lang="en-US" altLang="ko-KR" sz="3200" b="1">
                <a:solidFill>
                  <a:prstClr val="black"/>
                </a:solidFill>
                <a:latin typeface="Arial" panose="020B0604020202020204" pitchFamily="34" charset="0"/>
                <a:ea typeface="나눔바른고딕" panose="020B0603020101020101" pitchFamily="50" charset="-127"/>
                <a:cs typeface="Arial" panose="020B0604020202020204" pitchFamily="34" charset="0"/>
              </a:rPr>
              <a:t>Implementation - LUT</a:t>
            </a:r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CD1C2E-DCB6-5DE9-FF22-AACBDA390715}"/>
              </a:ext>
            </a:extLst>
          </p:cNvPr>
          <p:cNvSpPr txBox="1"/>
          <p:nvPr/>
        </p:nvSpPr>
        <p:spPr>
          <a:xfrm>
            <a:off x="1553737" y="5546913"/>
            <a:ext cx="90845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/>
              <a:t>Figure. 3. LUT Reports</a:t>
            </a:r>
            <a:endParaRPr lang="ko-KR" altLang="en-US" sz="200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42117EF-D668-5E2B-D6D4-D9466E7AAE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3483" y="1478479"/>
            <a:ext cx="8845034" cy="366353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오디오 15">
            <a:hlinkClick r:id="" action="ppaction://media"/>
            <a:extLst>
              <a:ext uri="{FF2B5EF4-FFF2-40B4-BE49-F238E27FC236}">
                <a16:creationId xmlns:a16="http://schemas.microsoft.com/office/drawing/2014/main" id="{C048F13B-9AE5-1CE5-76D3-5DB4CCE6DC7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57830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154"/>
    </mc:Choice>
    <mc:Fallback xmlns="">
      <p:transition spd="slow" advTm="211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D6B1E4-3123-2DAA-D3C4-457200461F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D91E141-FBC2-9FB6-9322-03A3ECCB5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B9D8C-A161-4084-924B-59152344AFCF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EC5B8B-2ADF-3B16-4F03-7390963D2B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b="1"/>
              <a:t>Deep Learning Hardware </a:t>
            </a:r>
            <a:r>
              <a:rPr lang="ko-KR" altLang="en-US" b="1"/>
              <a:t>설계 경진대회</a:t>
            </a:r>
            <a:endParaRPr lang="ko-KR" altLang="en-US" b="1" dirty="0"/>
          </a:p>
        </p:txBody>
      </p:sp>
      <p:sp>
        <p:nvSpPr>
          <p:cNvPr id="6" name="11 CuadroTexto">
            <a:extLst>
              <a:ext uri="{FF2B5EF4-FFF2-40B4-BE49-F238E27FC236}">
                <a16:creationId xmlns:a16="http://schemas.microsoft.com/office/drawing/2014/main" id="{95602D9E-1B83-EE50-F66B-FD8C07CACDF1}"/>
              </a:ext>
            </a:extLst>
          </p:cNvPr>
          <p:cNvSpPr txBox="1"/>
          <p:nvPr/>
        </p:nvSpPr>
        <p:spPr>
          <a:xfrm>
            <a:off x="330200" y="166829"/>
            <a:ext cx="71557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>
                <a:solidFill>
                  <a:prstClr val="black"/>
                </a:solidFill>
                <a:latin typeface="Arial" panose="020B0604020202020204" pitchFamily="34" charset="0"/>
                <a:ea typeface="나눔바른고딕" panose="020B0603020101020101" pitchFamily="50" charset="-127"/>
                <a:cs typeface="Arial" panose="020B0604020202020204" pitchFamily="34" charset="0"/>
              </a:rPr>
              <a:t>1-2. Board</a:t>
            </a:r>
            <a:r>
              <a:rPr lang="ko-KR" altLang="en-US" sz="3200" b="1">
                <a:solidFill>
                  <a:prstClr val="black"/>
                </a:solidFill>
                <a:latin typeface="Arial" panose="020B0604020202020204" pitchFamily="34" charset="0"/>
                <a:ea typeface="나눔바른고딕" panose="020B0603020101020101" pitchFamily="50" charset="-127"/>
                <a:cs typeface="Arial" panose="020B0604020202020204" pitchFamily="34" charset="0"/>
              </a:rPr>
              <a:t> </a:t>
            </a:r>
            <a:r>
              <a:rPr lang="en-US" altLang="ko-KR" sz="3200" b="1">
                <a:solidFill>
                  <a:prstClr val="black"/>
                </a:solidFill>
                <a:latin typeface="Arial" panose="020B0604020202020204" pitchFamily="34" charset="0"/>
                <a:ea typeface="나눔바른고딕" panose="020B0603020101020101" pitchFamily="50" charset="-127"/>
                <a:cs typeface="Arial" panose="020B0604020202020204" pitchFamily="34" charset="0"/>
              </a:rPr>
              <a:t>Implementation - BRAM</a:t>
            </a:r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15B385-EA91-1B9D-F007-1FC5AAA4587D}"/>
              </a:ext>
            </a:extLst>
          </p:cNvPr>
          <p:cNvSpPr txBox="1"/>
          <p:nvPr/>
        </p:nvSpPr>
        <p:spPr>
          <a:xfrm>
            <a:off x="1553737" y="5546913"/>
            <a:ext cx="90845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/>
              <a:t>Figure. 4. BRAM Reports</a:t>
            </a:r>
            <a:endParaRPr lang="ko-KR" altLang="en-US" sz="200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DE48049-4153-FE1A-B1CC-44C85DF9A2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5979" y="1246656"/>
            <a:ext cx="7780042" cy="41385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오디오 13">
            <a:hlinkClick r:id="" action="ppaction://media"/>
            <a:extLst>
              <a:ext uri="{FF2B5EF4-FFF2-40B4-BE49-F238E27FC236}">
                <a16:creationId xmlns:a16="http://schemas.microsoft.com/office/drawing/2014/main" id="{3B776910-8A25-6923-79BA-B87C804B602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367522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455"/>
    </mc:Choice>
    <mc:Fallback xmlns="">
      <p:transition spd="slow" advTm="174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87BEF3-76DB-CE73-8DAA-D3E4BE63C1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2E66F3D-D750-9FE9-C83B-D9D29F647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B9D8C-A161-4084-924B-59152344AFCF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114AA2-E764-A025-E2EF-8F6DA341AF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b="1"/>
              <a:t>Deep Learning Hardware </a:t>
            </a:r>
            <a:r>
              <a:rPr lang="ko-KR" altLang="en-US" b="1"/>
              <a:t>설계 경진대회</a:t>
            </a:r>
            <a:endParaRPr lang="ko-KR" altLang="en-US" b="1" dirty="0"/>
          </a:p>
        </p:txBody>
      </p:sp>
      <p:sp>
        <p:nvSpPr>
          <p:cNvPr id="6" name="11 CuadroTexto">
            <a:extLst>
              <a:ext uri="{FF2B5EF4-FFF2-40B4-BE49-F238E27FC236}">
                <a16:creationId xmlns:a16="http://schemas.microsoft.com/office/drawing/2014/main" id="{479FCF7C-2FEF-982B-125B-D54292D1A260}"/>
              </a:ext>
            </a:extLst>
          </p:cNvPr>
          <p:cNvSpPr txBox="1"/>
          <p:nvPr/>
        </p:nvSpPr>
        <p:spPr>
          <a:xfrm>
            <a:off x="330200" y="166829"/>
            <a:ext cx="67325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>
                <a:solidFill>
                  <a:prstClr val="black"/>
                </a:solidFill>
                <a:latin typeface="Arial" panose="020B0604020202020204" pitchFamily="34" charset="0"/>
                <a:ea typeface="나눔바른고딕" panose="020B0603020101020101" pitchFamily="50" charset="-127"/>
                <a:cs typeface="Arial" panose="020B0604020202020204" pitchFamily="34" charset="0"/>
              </a:rPr>
              <a:t>1-2. Board</a:t>
            </a:r>
            <a:r>
              <a:rPr lang="ko-KR" altLang="en-US" sz="3200" b="1">
                <a:solidFill>
                  <a:prstClr val="black"/>
                </a:solidFill>
                <a:latin typeface="Arial" panose="020B0604020202020204" pitchFamily="34" charset="0"/>
                <a:ea typeface="나눔바른고딕" panose="020B0603020101020101" pitchFamily="50" charset="-127"/>
                <a:cs typeface="Arial" panose="020B0604020202020204" pitchFamily="34" charset="0"/>
              </a:rPr>
              <a:t> </a:t>
            </a:r>
            <a:r>
              <a:rPr lang="en-US" altLang="ko-KR" sz="3200" b="1">
                <a:solidFill>
                  <a:prstClr val="black"/>
                </a:solidFill>
                <a:latin typeface="Arial" panose="020B0604020202020204" pitchFamily="34" charset="0"/>
                <a:ea typeface="나눔바른고딕" panose="020B0603020101020101" pitchFamily="50" charset="-127"/>
                <a:cs typeface="Arial" panose="020B0604020202020204" pitchFamily="34" charset="0"/>
              </a:rPr>
              <a:t>Implementation - DSP</a:t>
            </a:r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04E19F6-2118-A167-4156-CBF01474B4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1613" y="1445167"/>
            <a:ext cx="7688774" cy="360107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2927228-3611-B4FB-BC15-BF223D0EC3F2}"/>
              </a:ext>
            </a:extLst>
          </p:cNvPr>
          <p:cNvSpPr txBox="1"/>
          <p:nvPr/>
        </p:nvSpPr>
        <p:spPr>
          <a:xfrm>
            <a:off x="1553737" y="5546913"/>
            <a:ext cx="90845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/>
              <a:t>Figure. 5. DSP Reports</a:t>
            </a:r>
            <a:endParaRPr lang="ko-KR" altLang="en-US" sz="2000"/>
          </a:p>
        </p:txBody>
      </p:sp>
      <p:pic>
        <p:nvPicPr>
          <p:cNvPr id="11" name="오디오 10">
            <a:hlinkClick r:id="" action="ppaction://media"/>
            <a:extLst>
              <a:ext uri="{FF2B5EF4-FFF2-40B4-BE49-F238E27FC236}">
                <a16:creationId xmlns:a16="http://schemas.microsoft.com/office/drawing/2014/main" id="{BC9DD93A-70FA-9F4E-187E-7BE8024F7C2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664245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830"/>
    </mc:Choice>
    <mc:Fallback xmlns="">
      <p:transition spd="slow" advTm="118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1394</TotalTime>
  <Words>1280</Words>
  <Application>Microsoft Office PowerPoint</Application>
  <PresentationFormat>와이드스크린</PresentationFormat>
  <Paragraphs>392</Paragraphs>
  <Slides>28</Slides>
  <Notes>7</Notes>
  <HiddenSlides>0</HiddenSlides>
  <MMClips>27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5" baseType="lpstr">
      <vt:lpstr>나눔바른고딕</vt:lpstr>
      <vt:lpstr>맑은 고딕</vt:lpstr>
      <vt:lpstr>Arial</vt:lpstr>
      <vt:lpstr>Cambria Math</vt:lpstr>
      <vt:lpstr>Sans Serif Collection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Inyoub Kim</dc:creator>
  <cp:lastModifiedBy>mushjj .</cp:lastModifiedBy>
  <cp:revision>242</cp:revision>
  <dcterms:created xsi:type="dcterms:W3CDTF">2021-03-04T02:28:42Z</dcterms:created>
  <dcterms:modified xsi:type="dcterms:W3CDTF">2025-05-18T15:07:46Z</dcterms:modified>
</cp:coreProperties>
</file>